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79300" cy="6858000"/>
  <p:notesSz cx="121793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8" y="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784" y="958850"/>
            <a:ext cx="358267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3840480"/>
            <a:ext cx="852551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9319" y="1435735"/>
            <a:ext cx="4657725" cy="434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9869" y="1427480"/>
            <a:ext cx="4827270" cy="433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02400"/>
            <a:ext cx="12179300" cy="3810"/>
          </a:xfrm>
          <a:custGeom>
            <a:avLst/>
            <a:gdLst/>
            <a:ahLst/>
            <a:cxnLst/>
            <a:rect l="l" t="t" r="r" b="b"/>
            <a:pathLst>
              <a:path w="12179300" h="3809">
                <a:moveTo>
                  <a:pt x="0" y="0"/>
                </a:moveTo>
                <a:lnTo>
                  <a:pt x="12179299" y="3807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695" y="6551930"/>
            <a:ext cx="1056640" cy="2260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745" y="2619375"/>
            <a:ext cx="8418195" cy="382206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952114" y="1685289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5">
                <a:moveTo>
                  <a:pt x="0" y="0"/>
                </a:moveTo>
                <a:lnTo>
                  <a:pt x="200723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01570" y="2242185"/>
            <a:ext cx="2557145" cy="14604"/>
          </a:xfrm>
          <a:custGeom>
            <a:avLst/>
            <a:gdLst/>
            <a:ahLst/>
            <a:cxnLst/>
            <a:rect l="l" t="t" r="r" b="b"/>
            <a:pathLst>
              <a:path w="2557145" h="14605">
                <a:moveTo>
                  <a:pt x="0" y="14605"/>
                </a:moveTo>
                <a:lnTo>
                  <a:pt x="255714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95565" y="1676400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4">
                <a:moveTo>
                  <a:pt x="0" y="0"/>
                </a:moveTo>
                <a:lnTo>
                  <a:pt x="200723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443345" y="2250439"/>
            <a:ext cx="3292475" cy="3810"/>
          </a:xfrm>
          <a:custGeom>
            <a:avLst/>
            <a:gdLst/>
            <a:ahLst/>
            <a:cxnLst/>
            <a:rect l="l" t="t" r="r" b="b"/>
            <a:pathLst>
              <a:path w="3292475" h="3810">
                <a:moveTo>
                  <a:pt x="0" y="3810"/>
                </a:moveTo>
                <a:lnTo>
                  <a:pt x="3292475" y="0"/>
                </a:lnTo>
              </a:path>
            </a:pathLst>
          </a:custGeom>
          <a:ln w="9525">
            <a:solidFill>
              <a:srgbClr val="D41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02400"/>
            <a:ext cx="12179300" cy="3810"/>
          </a:xfrm>
          <a:custGeom>
            <a:avLst/>
            <a:gdLst/>
            <a:ahLst/>
            <a:cxnLst/>
            <a:rect l="l" t="t" r="r" b="b"/>
            <a:pathLst>
              <a:path w="12179300" h="3809">
                <a:moveTo>
                  <a:pt x="0" y="0"/>
                </a:moveTo>
                <a:lnTo>
                  <a:pt x="12179299" y="3807"/>
                </a:lnTo>
              </a:path>
            </a:pathLst>
          </a:custGeom>
          <a:ln w="3175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694" y="6551930"/>
            <a:ext cx="1056640" cy="226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305" y="391795"/>
            <a:ext cx="628967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D914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940" y="1166749"/>
            <a:ext cx="10688320" cy="392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32244" y="6630669"/>
            <a:ext cx="1929133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FBFB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89719" y="6624955"/>
            <a:ext cx="24784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7B7B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‹#›</a:t>
            </a:fld>
            <a:endParaRPr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avanan.com/msp-docs/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jp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avanan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349500" algn="l"/>
              </a:tabLst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44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22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	</a:t>
            </a:r>
            <a:r>
              <a:rPr sz="1000" spc="-50" dirty="0">
                <a:solidFill>
                  <a:srgbClr val="4D4D4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0"/>
            <a:ext cx="12182475" cy="6858000"/>
            <a:chOff x="-1587" y="0"/>
            <a:chExt cx="121824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4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793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094" y="788669"/>
              <a:ext cx="2971800" cy="6337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5619" y="5912484"/>
              <a:ext cx="75565" cy="1390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6584" y="5911215"/>
              <a:ext cx="74295" cy="142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8980" y="5912484"/>
              <a:ext cx="70485" cy="1409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5984" y="5912484"/>
              <a:ext cx="72390" cy="1390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27110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1590" y="120637"/>
                  </a:lnTo>
                  <a:lnTo>
                    <a:pt x="21590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1590" y="59677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9184" y="5911215"/>
              <a:ext cx="71755" cy="1422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29675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1590" y="120637"/>
                  </a:lnTo>
                  <a:lnTo>
                    <a:pt x="21590" y="79997"/>
                  </a:lnTo>
                  <a:lnTo>
                    <a:pt x="52705" y="79997"/>
                  </a:lnTo>
                  <a:lnTo>
                    <a:pt x="52705" y="59677"/>
                  </a:lnTo>
                  <a:lnTo>
                    <a:pt x="21590" y="59677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6194" y="5912484"/>
              <a:ext cx="74930" cy="1390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7159" y="5912484"/>
              <a:ext cx="81915" cy="1390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40825" y="5911862"/>
              <a:ext cx="419100" cy="139700"/>
            </a:xfrm>
            <a:custGeom>
              <a:avLst/>
              <a:gdLst/>
              <a:ahLst/>
              <a:cxnLst/>
              <a:rect l="l" t="t" r="r" b="b"/>
              <a:pathLst>
                <a:path w="41910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2225" y="120637"/>
                  </a:lnTo>
                  <a:lnTo>
                    <a:pt x="22225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2225" y="59677"/>
                  </a:lnTo>
                  <a:lnTo>
                    <a:pt x="22225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  <a:path w="419100" h="139700">
                  <a:moveTo>
                    <a:pt x="21209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167005" y="20320"/>
                  </a:lnTo>
                  <a:lnTo>
                    <a:pt x="167005" y="139687"/>
                  </a:lnTo>
                  <a:lnTo>
                    <a:pt x="188595" y="139687"/>
                  </a:lnTo>
                  <a:lnTo>
                    <a:pt x="188595" y="20320"/>
                  </a:lnTo>
                  <a:lnTo>
                    <a:pt x="212090" y="20320"/>
                  </a:lnTo>
                  <a:lnTo>
                    <a:pt x="212090" y="0"/>
                  </a:lnTo>
                  <a:close/>
                </a:path>
                <a:path w="419100" h="139700">
                  <a:moveTo>
                    <a:pt x="318135" y="0"/>
                  </a:moveTo>
                  <a:lnTo>
                    <a:pt x="295910" y="0"/>
                  </a:lnTo>
                  <a:lnTo>
                    <a:pt x="295910" y="59690"/>
                  </a:lnTo>
                  <a:lnTo>
                    <a:pt x="269240" y="59690"/>
                  </a:lnTo>
                  <a:lnTo>
                    <a:pt x="269240" y="0"/>
                  </a:lnTo>
                  <a:lnTo>
                    <a:pt x="247015" y="0"/>
                  </a:lnTo>
                  <a:lnTo>
                    <a:pt x="247015" y="59690"/>
                  </a:lnTo>
                  <a:lnTo>
                    <a:pt x="247015" y="78740"/>
                  </a:lnTo>
                  <a:lnTo>
                    <a:pt x="247015" y="139687"/>
                  </a:lnTo>
                  <a:lnTo>
                    <a:pt x="269240" y="139687"/>
                  </a:lnTo>
                  <a:lnTo>
                    <a:pt x="269240" y="78740"/>
                  </a:lnTo>
                  <a:lnTo>
                    <a:pt x="295910" y="78740"/>
                  </a:lnTo>
                  <a:lnTo>
                    <a:pt x="295910" y="139687"/>
                  </a:lnTo>
                  <a:lnTo>
                    <a:pt x="318135" y="139687"/>
                  </a:lnTo>
                  <a:lnTo>
                    <a:pt x="318135" y="78740"/>
                  </a:lnTo>
                  <a:lnTo>
                    <a:pt x="318135" y="59690"/>
                  </a:lnTo>
                  <a:lnTo>
                    <a:pt x="318135" y="0"/>
                  </a:lnTo>
                  <a:close/>
                </a:path>
                <a:path w="419100" h="139700">
                  <a:moveTo>
                    <a:pt x="419100" y="0"/>
                  </a:moveTo>
                  <a:lnTo>
                    <a:pt x="361315" y="0"/>
                  </a:lnTo>
                  <a:lnTo>
                    <a:pt x="361315" y="20320"/>
                  </a:lnTo>
                  <a:lnTo>
                    <a:pt x="361315" y="59677"/>
                  </a:lnTo>
                  <a:lnTo>
                    <a:pt x="361315" y="79997"/>
                  </a:lnTo>
                  <a:lnTo>
                    <a:pt x="361315" y="120637"/>
                  </a:lnTo>
                  <a:lnTo>
                    <a:pt x="361315" y="139687"/>
                  </a:lnTo>
                  <a:lnTo>
                    <a:pt x="419100" y="139687"/>
                  </a:lnTo>
                  <a:lnTo>
                    <a:pt x="419100" y="120637"/>
                  </a:lnTo>
                  <a:lnTo>
                    <a:pt x="382905" y="120637"/>
                  </a:lnTo>
                  <a:lnTo>
                    <a:pt x="382905" y="79997"/>
                  </a:lnTo>
                  <a:lnTo>
                    <a:pt x="414020" y="79997"/>
                  </a:lnTo>
                  <a:lnTo>
                    <a:pt x="414020" y="59677"/>
                  </a:lnTo>
                  <a:lnTo>
                    <a:pt x="382905" y="59677"/>
                  </a:lnTo>
                  <a:lnTo>
                    <a:pt x="382905" y="20320"/>
                  </a:lnTo>
                  <a:lnTo>
                    <a:pt x="419100" y="2032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2634" y="5912484"/>
              <a:ext cx="71120" cy="1390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763760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2225" y="120637"/>
                  </a:lnTo>
                  <a:lnTo>
                    <a:pt x="22225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2225" y="59677"/>
                  </a:lnTo>
                  <a:lnTo>
                    <a:pt x="22225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55834" y="5911215"/>
              <a:ext cx="72390" cy="1422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957435" y="5911862"/>
              <a:ext cx="68580" cy="139700"/>
            </a:xfrm>
            <a:custGeom>
              <a:avLst/>
              <a:gdLst/>
              <a:ahLst/>
              <a:cxnLst/>
              <a:rect l="l" t="t" r="r" b="b"/>
              <a:pathLst>
                <a:path w="68579" h="139700">
                  <a:moveTo>
                    <a:pt x="6858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3495" y="20320"/>
                  </a:lnTo>
                  <a:lnTo>
                    <a:pt x="23495" y="139687"/>
                  </a:lnTo>
                  <a:lnTo>
                    <a:pt x="45720" y="139687"/>
                  </a:lnTo>
                  <a:lnTo>
                    <a:pt x="45720" y="20320"/>
                  </a:lnTo>
                  <a:lnTo>
                    <a:pt x="68580" y="2032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09200" y="5911215"/>
              <a:ext cx="72390" cy="1422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20325" y="5911862"/>
              <a:ext cx="58419" cy="139700"/>
            </a:xfrm>
            <a:custGeom>
              <a:avLst/>
              <a:gdLst/>
              <a:ahLst/>
              <a:cxnLst/>
              <a:rect l="l" t="t" r="r" b="b"/>
              <a:pathLst>
                <a:path w="58420" h="139700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9677"/>
                  </a:lnTo>
                  <a:lnTo>
                    <a:pt x="0" y="79997"/>
                  </a:lnTo>
                  <a:lnTo>
                    <a:pt x="0" y="120637"/>
                  </a:lnTo>
                  <a:lnTo>
                    <a:pt x="0" y="139687"/>
                  </a:lnTo>
                  <a:lnTo>
                    <a:pt x="58420" y="139687"/>
                  </a:lnTo>
                  <a:lnTo>
                    <a:pt x="58420" y="120637"/>
                  </a:lnTo>
                  <a:lnTo>
                    <a:pt x="21590" y="120637"/>
                  </a:lnTo>
                  <a:lnTo>
                    <a:pt x="21590" y="79997"/>
                  </a:lnTo>
                  <a:lnTo>
                    <a:pt x="53340" y="79997"/>
                  </a:lnTo>
                  <a:lnTo>
                    <a:pt x="53340" y="59677"/>
                  </a:lnTo>
                  <a:lnTo>
                    <a:pt x="21590" y="59677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13669" y="5911215"/>
              <a:ext cx="71755" cy="142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22255" y="5912484"/>
              <a:ext cx="70485" cy="1409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4650" y="5912484"/>
              <a:ext cx="74930" cy="13906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647680" y="5911862"/>
              <a:ext cx="125730" cy="139700"/>
            </a:xfrm>
            <a:custGeom>
              <a:avLst/>
              <a:gdLst/>
              <a:ahLst/>
              <a:cxnLst/>
              <a:rect l="l" t="t" r="r" b="b"/>
              <a:pathLst>
                <a:path w="125729" h="139700">
                  <a:moveTo>
                    <a:pt x="21590" y="622"/>
                  </a:moveTo>
                  <a:lnTo>
                    <a:pt x="0" y="622"/>
                  </a:lnTo>
                  <a:lnTo>
                    <a:pt x="0" y="139687"/>
                  </a:lnTo>
                  <a:lnTo>
                    <a:pt x="21590" y="139687"/>
                  </a:lnTo>
                  <a:lnTo>
                    <a:pt x="21590" y="622"/>
                  </a:lnTo>
                  <a:close/>
                </a:path>
                <a:path w="125729" h="139700">
                  <a:moveTo>
                    <a:pt x="125730" y="0"/>
                  </a:moveTo>
                  <a:lnTo>
                    <a:pt x="57150" y="0"/>
                  </a:lnTo>
                  <a:lnTo>
                    <a:pt x="57150" y="20320"/>
                  </a:lnTo>
                  <a:lnTo>
                    <a:pt x="80010" y="20320"/>
                  </a:lnTo>
                  <a:lnTo>
                    <a:pt x="80010" y="139687"/>
                  </a:lnTo>
                  <a:lnTo>
                    <a:pt x="101600" y="139687"/>
                  </a:lnTo>
                  <a:lnTo>
                    <a:pt x="101600" y="20320"/>
                  </a:lnTo>
                  <a:lnTo>
                    <a:pt x="125730" y="20320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D61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03255" y="5912484"/>
              <a:ext cx="75565" cy="139065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91235" y="2102484"/>
            <a:ext cx="4879340" cy="11531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5"/>
              </a:spcBef>
            </a:pPr>
            <a:r>
              <a:rPr sz="4000" b="1" dirty="0">
                <a:solidFill>
                  <a:srgbClr val="293895"/>
                </a:solidFill>
                <a:latin typeface="Arial"/>
                <a:cs typeface="Arial"/>
              </a:rPr>
              <a:t>HARMONY</a:t>
            </a:r>
            <a:r>
              <a:rPr sz="4000" b="1" spc="-25" dirty="0">
                <a:solidFill>
                  <a:srgbClr val="293895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293895"/>
                </a:solidFill>
                <a:latin typeface="Arial"/>
                <a:cs typeface="Arial"/>
              </a:rPr>
              <a:t>EMAIL</a:t>
            </a:r>
            <a:r>
              <a:rPr sz="4000" b="1" spc="-20" dirty="0">
                <a:solidFill>
                  <a:srgbClr val="293895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293895"/>
                </a:solidFill>
                <a:latin typeface="Arial"/>
                <a:cs typeface="Arial"/>
              </a:rPr>
              <a:t>&amp; </a:t>
            </a:r>
            <a:r>
              <a:rPr sz="4000" b="1" spc="-10" dirty="0">
                <a:solidFill>
                  <a:srgbClr val="293895"/>
                </a:solidFill>
                <a:latin typeface="Arial"/>
                <a:cs typeface="Arial"/>
              </a:rPr>
              <a:t>COLLABORATION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96314" y="3456940"/>
            <a:ext cx="47237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Quick</a:t>
            </a:r>
            <a:r>
              <a:rPr sz="21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Start</a:t>
            </a:r>
            <a:r>
              <a:rPr sz="21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Guide for</a:t>
            </a:r>
            <a:r>
              <a:rPr sz="21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D4D4F"/>
                </a:solidFill>
                <a:latin typeface="Arial"/>
                <a:cs typeface="Arial"/>
              </a:rPr>
              <a:t>Solutions </a:t>
            </a:r>
            <a:r>
              <a:rPr sz="2100" spc="-10" dirty="0">
                <a:solidFill>
                  <a:srgbClr val="4D4D4F"/>
                </a:solidFill>
                <a:latin typeface="Arial"/>
                <a:cs typeface="Arial"/>
              </a:rPr>
              <a:t>Granted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5205" y="4853940"/>
            <a:ext cx="245618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8600"/>
              </a:lnSpc>
              <a:spcBef>
                <a:spcPts val="100"/>
              </a:spcBef>
            </a:pPr>
            <a:r>
              <a:rPr sz="1400" dirty="0">
                <a:solidFill>
                  <a:srgbClr val="393939"/>
                </a:solidFill>
                <a:latin typeface="Arial"/>
                <a:cs typeface="Arial"/>
              </a:rPr>
              <a:t>Speaker Name</a:t>
            </a:r>
            <a:r>
              <a:rPr sz="1400" spc="385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939"/>
                </a:solidFill>
                <a:latin typeface="Arial"/>
                <a:cs typeface="Arial"/>
              </a:rPr>
              <a:t>|</a:t>
            </a:r>
            <a:r>
              <a:rPr sz="1400" spc="-5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3939"/>
                </a:solidFill>
                <a:latin typeface="Arial"/>
                <a:cs typeface="Arial"/>
              </a:rPr>
              <a:t>Speaker </a:t>
            </a:r>
            <a:r>
              <a:rPr sz="1400" spc="-10" dirty="0">
                <a:solidFill>
                  <a:srgbClr val="393939"/>
                </a:solidFill>
                <a:latin typeface="Arial"/>
                <a:cs typeface="Arial"/>
              </a:rPr>
              <a:t>Title </a:t>
            </a:r>
            <a:r>
              <a:rPr sz="1400" spc="-20" dirty="0">
                <a:solidFill>
                  <a:srgbClr val="393939"/>
                </a:solidFill>
                <a:latin typeface="Arial"/>
                <a:cs typeface="Arial"/>
              </a:rPr>
              <a:t>Date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090" y="3657600"/>
            <a:ext cx="11859260" cy="2804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Settings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10</a:t>
            </a:fld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62940" y="1409700"/>
            <a:ext cx="6655434" cy="16236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Authentication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4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internal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Upload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custom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logo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for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portal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Authentication</a:t>
            </a:r>
            <a:r>
              <a:rPr spc="-5" dirty="0"/>
              <a:t> </a:t>
            </a:r>
            <a:r>
              <a:rPr spc="-10" dirty="0"/>
              <a:t>Settings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5212715" cy="16236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5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SAML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5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C4C4E"/>
                </a:solidFill>
                <a:latin typeface="Arial"/>
                <a:cs typeface="Arial"/>
              </a:rPr>
              <a:t>MFA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8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Idle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Session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Timeout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34" y="3237229"/>
            <a:ext cx="2861945" cy="28467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500" y="3217545"/>
            <a:ext cx="4117340" cy="28676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0059" y="3590290"/>
            <a:ext cx="3763645" cy="21209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11</a:t>
            </a:fld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User</a:t>
            </a:r>
            <a:r>
              <a:rPr spc="-2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10110470" cy="10909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Add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existing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Select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role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level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permissions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each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user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should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have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125" y="2901950"/>
            <a:ext cx="3429000" cy="3398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4412" y="3026727"/>
            <a:ext cx="3953192" cy="31502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12</a:t>
            </a:fld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Customize</a:t>
            </a:r>
            <a:r>
              <a:rPr spc="-45" dirty="0"/>
              <a:t> </a:t>
            </a:r>
            <a:r>
              <a:rPr spc="-10" dirty="0"/>
              <a:t>Branding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15745"/>
            <a:ext cx="10112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Upload</a:t>
            </a:r>
            <a:r>
              <a:rPr sz="28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provider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logo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displayed</a:t>
            </a:r>
            <a:r>
              <a:rPr sz="28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top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left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portal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420" y="2141854"/>
            <a:ext cx="3194050" cy="4032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1445" y="2397125"/>
            <a:ext cx="3977004" cy="377634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55004" y="2755264"/>
            <a:ext cx="679450" cy="370840"/>
          </a:xfrm>
          <a:custGeom>
            <a:avLst/>
            <a:gdLst/>
            <a:ahLst/>
            <a:cxnLst/>
            <a:rect l="l" t="t" r="r" b="b"/>
            <a:pathLst>
              <a:path w="679450" h="370839">
                <a:moveTo>
                  <a:pt x="494030" y="370840"/>
                </a:moveTo>
                <a:lnTo>
                  <a:pt x="494030" y="278130"/>
                </a:lnTo>
                <a:lnTo>
                  <a:pt x="0" y="278130"/>
                </a:lnTo>
                <a:lnTo>
                  <a:pt x="0" y="92710"/>
                </a:lnTo>
                <a:lnTo>
                  <a:pt x="494030" y="92710"/>
                </a:lnTo>
                <a:lnTo>
                  <a:pt x="494030" y="0"/>
                </a:lnTo>
                <a:lnTo>
                  <a:pt x="679450" y="185420"/>
                </a:lnTo>
                <a:lnTo>
                  <a:pt x="494030" y="37084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2390" y="4551679"/>
            <a:ext cx="679450" cy="370840"/>
          </a:xfrm>
          <a:custGeom>
            <a:avLst/>
            <a:gdLst/>
            <a:ahLst/>
            <a:cxnLst/>
            <a:rect l="l" t="t" r="r" b="b"/>
            <a:pathLst>
              <a:path w="679450" h="370839">
                <a:moveTo>
                  <a:pt x="494030" y="370840"/>
                </a:moveTo>
                <a:lnTo>
                  <a:pt x="494030" y="278130"/>
                </a:lnTo>
                <a:lnTo>
                  <a:pt x="0" y="278130"/>
                </a:lnTo>
                <a:lnTo>
                  <a:pt x="0" y="92710"/>
                </a:lnTo>
                <a:lnTo>
                  <a:pt x="494030" y="92710"/>
                </a:lnTo>
                <a:lnTo>
                  <a:pt x="494030" y="0"/>
                </a:lnTo>
                <a:lnTo>
                  <a:pt x="679450" y="185420"/>
                </a:lnTo>
                <a:lnTo>
                  <a:pt x="494030" y="37084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13</a:t>
            </a:fld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DA1471"/>
                </a:solidFill>
              </a:rPr>
              <a:t>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12769"/>
            <a:ext cx="10311765" cy="153797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0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Links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out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documentation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specific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portal</a:t>
            </a:r>
            <a:endParaRPr sz="2800">
              <a:latin typeface="Arial"/>
              <a:cs typeface="Arial"/>
            </a:endParaRPr>
          </a:p>
          <a:p>
            <a:pPr marL="588010" lvl="1" indent="-228600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588010" algn="l"/>
              </a:tabLst>
            </a:pPr>
            <a:r>
              <a:rPr sz="2400" u="sng" spc="-10" dirty="0">
                <a:solidFill>
                  <a:srgbClr val="293895"/>
                </a:solidFill>
                <a:uFill>
                  <a:solidFill>
                    <a:srgbClr val="293895"/>
                  </a:solidFill>
                </a:uFill>
                <a:latin typeface="Arial"/>
                <a:cs typeface="Arial"/>
                <a:hlinkClick r:id="rId2"/>
              </a:rPr>
              <a:t>https://www.avanan.com/msp-docs/index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00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management,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authentication,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settings,</a:t>
            </a:r>
            <a:r>
              <a:rPr sz="2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API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licensing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425" y="2990850"/>
            <a:ext cx="10908665" cy="3312160"/>
            <a:chOff x="479425" y="2990850"/>
            <a:chExt cx="10908665" cy="3312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425" y="3011170"/>
              <a:ext cx="2432050" cy="3291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5589" y="3283584"/>
              <a:ext cx="2112010" cy="2704465"/>
            </a:xfrm>
            <a:custGeom>
              <a:avLst/>
              <a:gdLst/>
              <a:ahLst/>
              <a:cxnLst/>
              <a:rect l="l" t="t" r="r" b="b"/>
              <a:pathLst>
                <a:path w="2112010" h="2704465">
                  <a:moveTo>
                    <a:pt x="0" y="2704465"/>
                  </a:moveTo>
                  <a:lnTo>
                    <a:pt x="2112010" y="0"/>
                  </a:lnTo>
                </a:path>
              </a:pathLst>
            </a:custGeom>
            <a:ln w="38100">
              <a:solidFill>
                <a:srgbClr val="DA1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0125" y="3264534"/>
              <a:ext cx="136525" cy="140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425" y="2990850"/>
              <a:ext cx="10908665" cy="329184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14</a:t>
            </a:fld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8659" y="2084704"/>
            <a:ext cx="5756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TENANT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ONBOARDING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General</a:t>
            </a:r>
            <a:r>
              <a:rPr spc="-15" dirty="0">
                <a:solidFill>
                  <a:srgbClr val="DA1471"/>
                </a:solidFill>
              </a:rPr>
              <a:t> </a:t>
            </a:r>
            <a:r>
              <a:rPr spc="-10" dirty="0">
                <a:solidFill>
                  <a:srgbClr val="DA1471"/>
                </a:solidFill>
              </a:rPr>
              <a:t>Onboarding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16</a:t>
            </a:fld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940" y="1414145"/>
            <a:ext cx="10700385" cy="349440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Onboarding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new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crucial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point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sales 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process.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8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goal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provide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simple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process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getting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started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solution.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lr>
                <a:srgbClr val="920052"/>
              </a:buClr>
              <a:buSzPct val="85416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Onboarding</a:t>
            </a:r>
            <a:r>
              <a:rPr sz="24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high</a:t>
            </a:r>
            <a:r>
              <a:rPr sz="2400" b="1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level</a:t>
            </a:r>
            <a:r>
              <a:rPr sz="2400" b="1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D4D4F"/>
                </a:solidFill>
                <a:latin typeface="Arial"/>
                <a:cs typeface="Arial"/>
              </a:rPr>
              <a:t>workflow:</a:t>
            </a:r>
            <a:endParaRPr sz="24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Add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new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MSP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new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select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Harmony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license.</a:t>
            </a:r>
            <a:endParaRPr sz="20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Setup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SaaS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applications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according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recommended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deployment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method.</a:t>
            </a:r>
            <a:endParaRPr sz="20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Configure</a:t>
            </a:r>
            <a:r>
              <a:rPr sz="20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policy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allow/block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lists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learning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mode.</a:t>
            </a:r>
            <a:endParaRPr sz="2000">
              <a:latin typeface="Arial"/>
              <a:cs typeface="Arial"/>
            </a:endParaRPr>
          </a:p>
          <a:p>
            <a:pPr marL="815975" lvl="1" indent="-456565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Change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enforcement</a:t>
            </a:r>
            <a:r>
              <a:rPr sz="20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mode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best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practice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In-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line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Prevention.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Create</a:t>
            </a:r>
            <a:r>
              <a:rPr spc="-25" dirty="0"/>
              <a:t> </a:t>
            </a:r>
            <a:r>
              <a:rPr dirty="0"/>
              <a:t>New</a:t>
            </a:r>
            <a:r>
              <a:rPr spc="-20" dirty="0"/>
              <a:t> </a:t>
            </a:r>
            <a:r>
              <a:rPr spc="-10" dirty="0"/>
              <a:t>Tenant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13509"/>
            <a:ext cx="4920615" cy="263144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Click</a:t>
            </a:r>
            <a:r>
              <a:rPr sz="17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Add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button</a:t>
            </a:r>
            <a:endParaRPr sz="17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9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Fill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contact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information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click</a:t>
            </a:r>
            <a:r>
              <a:rPr sz="17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Save.</a:t>
            </a:r>
            <a:endParaRPr sz="1700">
              <a:latin typeface="Arial"/>
              <a:cs typeface="Arial"/>
            </a:endParaRPr>
          </a:p>
          <a:p>
            <a:pPr marL="183515" marR="5080" indent="-170815">
              <a:lnSpc>
                <a:spcPts val="1939"/>
              </a:lnSpc>
              <a:spcBef>
                <a:spcPts val="1045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will be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creation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status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for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about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3-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5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minutes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become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active.</a:t>
            </a:r>
            <a:endParaRPr sz="1700">
              <a:latin typeface="Arial"/>
              <a:cs typeface="Arial"/>
            </a:endParaRPr>
          </a:p>
          <a:p>
            <a:pPr marL="183515" marR="227329" indent="-170815">
              <a:lnSpc>
                <a:spcPts val="1939"/>
              </a:lnSpc>
              <a:spcBef>
                <a:spcPts val="10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Once</a:t>
            </a:r>
            <a:r>
              <a:rPr sz="17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active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click</a:t>
            </a:r>
            <a:r>
              <a:rPr sz="17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tenant's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name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begin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setup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process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next</a:t>
            </a:r>
            <a:r>
              <a:rPr sz="17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slide.</a:t>
            </a:r>
            <a:endParaRPr sz="1700">
              <a:latin typeface="Arial"/>
              <a:cs typeface="Arial"/>
            </a:endParaRPr>
          </a:p>
          <a:p>
            <a:pPr marL="183515" marR="254635" indent="-170815">
              <a:lnSpc>
                <a:spcPts val="1939"/>
              </a:lnSpc>
              <a:spcBef>
                <a:spcPts val="1000"/>
              </a:spcBef>
              <a:buClr>
                <a:srgbClr val="920052"/>
              </a:buClr>
              <a:buSzPct val="85294"/>
              <a:buChar char="•"/>
              <a:tabLst>
                <a:tab pos="183515" algn="l"/>
              </a:tabLst>
            </a:pP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Disable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pop-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up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ad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blockers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before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starting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SaaS</a:t>
            </a:r>
            <a:r>
              <a:rPr sz="17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applications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allow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new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tab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17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C4C4E"/>
                </a:solidFill>
                <a:latin typeface="Arial"/>
                <a:cs typeface="Arial"/>
              </a:rPr>
              <a:t>open.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56679" y="1683385"/>
            <a:ext cx="5210175" cy="4218305"/>
            <a:chOff x="6456679" y="1683385"/>
            <a:chExt cx="5210175" cy="4218305"/>
          </a:xfrm>
        </p:grpSpPr>
        <p:sp>
          <p:nvSpPr>
            <p:cNvPr id="5" name="object 5"/>
            <p:cNvSpPr/>
            <p:nvPr/>
          </p:nvSpPr>
          <p:spPr>
            <a:xfrm>
              <a:off x="6501129" y="1727835"/>
              <a:ext cx="5121275" cy="4129404"/>
            </a:xfrm>
            <a:custGeom>
              <a:avLst/>
              <a:gdLst/>
              <a:ahLst/>
              <a:cxnLst/>
              <a:rect l="l" t="t" r="r" b="b"/>
              <a:pathLst>
                <a:path w="5121275" h="4129404">
                  <a:moveTo>
                    <a:pt x="5121275" y="4129405"/>
                  </a:moveTo>
                  <a:lnTo>
                    <a:pt x="0" y="4129405"/>
                  </a:lnTo>
                  <a:lnTo>
                    <a:pt x="0" y="0"/>
                  </a:lnTo>
                  <a:lnTo>
                    <a:pt x="5121275" y="0"/>
                  </a:lnTo>
                  <a:lnTo>
                    <a:pt x="5121275" y="412940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1129" y="1727835"/>
              <a:ext cx="5121275" cy="4129404"/>
            </a:xfrm>
            <a:custGeom>
              <a:avLst/>
              <a:gdLst/>
              <a:ahLst/>
              <a:cxnLst/>
              <a:rect l="l" t="t" r="r" b="b"/>
              <a:pathLst>
                <a:path w="5121275" h="4129404">
                  <a:moveTo>
                    <a:pt x="0" y="0"/>
                  </a:moveTo>
                  <a:lnTo>
                    <a:pt x="5121275" y="0"/>
                  </a:lnTo>
                  <a:lnTo>
                    <a:pt x="5121275" y="4129405"/>
                  </a:lnTo>
                  <a:lnTo>
                    <a:pt x="0" y="412940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1129" y="1727835"/>
              <a:ext cx="5120005" cy="4130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17</a:t>
            </a:fld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875" y="90170"/>
            <a:ext cx="54762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SaaS Application </a:t>
            </a:r>
            <a:r>
              <a:rPr spc="-10" dirty="0">
                <a:solidFill>
                  <a:srgbClr val="DA1471"/>
                </a:solidFill>
              </a:rPr>
              <a:t>Integration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894" y="609701"/>
            <a:ext cx="10373995" cy="21463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AutoNum type="arabicPeriod"/>
              <a:tabLst>
                <a:tab pos="468630" algn="l"/>
                <a:tab pos="4699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Click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‘Lets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Get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Started’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button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Welcome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468630" marR="5080" indent="-456565">
              <a:lnSpc>
                <a:spcPts val="2740"/>
              </a:lnSpc>
              <a:spcBef>
                <a:spcPts val="1065"/>
              </a:spcBef>
              <a:buClr>
                <a:srgbClr val="920052"/>
              </a:buClr>
              <a:buAutoNum type="arabicPeriod"/>
              <a:tabLst>
                <a:tab pos="468630" algn="l"/>
                <a:tab pos="4699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Click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Start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‘Office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Mail’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Connect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connecting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Microsoft 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365.</a:t>
            </a:r>
            <a:endParaRPr sz="2400">
              <a:latin typeface="Arial"/>
              <a:cs typeface="Arial"/>
            </a:endParaRPr>
          </a:p>
          <a:p>
            <a:pPr marL="469265" marR="104775" indent="-457200">
              <a:lnSpc>
                <a:spcPts val="2740"/>
              </a:lnSpc>
              <a:spcBef>
                <a:spcPts val="1000"/>
              </a:spcBef>
              <a:buClr>
                <a:srgbClr val="920052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Choose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automatic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(recommended)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manual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login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your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Microsoft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admin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account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authorize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connection.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0090" y="2728595"/>
            <a:ext cx="6102985" cy="3672204"/>
            <a:chOff x="5800090" y="2728595"/>
            <a:chExt cx="6102985" cy="3672204"/>
          </a:xfrm>
        </p:grpSpPr>
        <p:sp>
          <p:nvSpPr>
            <p:cNvPr id="5" name="object 5"/>
            <p:cNvSpPr/>
            <p:nvPr/>
          </p:nvSpPr>
          <p:spPr>
            <a:xfrm>
              <a:off x="5844540" y="2773045"/>
              <a:ext cx="6014085" cy="3583304"/>
            </a:xfrm>
            <a:custGeom>
              <a:avLst/>
              <a:gdLst/>
              <a:ahLst/>
              <a:cxnLst/>
              <a:rect l="l" t="t" r="r" b="b"/>
              <a:pathLst>
                <a:path w="6014084" h="3583304">
                  <a:moveTo>
                    <a:pt x="6014085" y="3583305"/>
                  </a:moveTo>
                  <a:lnTo>
                    <a:pt x="0" y="3583305"/>
                  </a:lnTo>
                  <a:lnTo>
                    <a:pt x="0" y="0"/>
                  </a:lnTo>
                  <a:lnTo>
                    <a:pt x="6014085" y="0"/>
                  </a:lnTo>
                  <a:lnTo>
                    <a:pt x="6014085" y="358330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4540" y="2773045"/>
              <a:ext cx="6014085" cy="3583304"/>
            </a:xfrm>
            <a:custGeom>
              <a:avLst/>
              <a:gdLst/>
              <a:ahLst/>
              <a:cxnLst/>
              <a:rect l="l" t="t" r="r" b="b"/>
              <a:pathLst>
                <a:path w="6014084" h="3583304">
                  <a:moveTo>
                    <a:pt x="0" y="0"/>
                  </a:moveTo>
                  <a:lnTo>
                    <a:pt x="6014085" y="0"/>
                  </a:lnTo>
                  <a:lnTo>
                    <a:pt x="6014085" y="3583305"/>
                  </a:lnTo>
                  <a:lnTo>
                    <a:pt x="0" y="358330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4540" y="2773045"/>
              <a:ext cx="6013450" cy="358394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34975" y="3773170"/>
            <a:ext cx="5038090" cy="1955164"/>
            <a:chOff x="434975" y="3773170"/>
            <a:chExt cx="5038090" cy="1955164"/>
          </a:xfrm>
        </p:grpSpPr>
        <p:sp>
          <p:nvSpPr>
            <p:cNvPr id="9" name="object 9"/>
            <p:cNvSpPr/>
            <p:nvPr/>
          </p:nvSpPr>
          <p:spPr>
            <a:xfrm>
              <a:off x="479425" y="3817620"/>
              <a:ext cx="4949190" cy="1866264"/>
            </a:xfrm>
            <a:custGeom>
              <a:avLst/>
              <a:gdLst/>
              <a:ahLst/>
              <a:cxnLst/>
              <a:rect l="l" t="t" r="r" b="b"/>
              <a:pathLst>
                <a:path w="4949190" h="1866264">
                  <a:moveTo>
                    <a:pt x="4949190" y="1866265"/>
                  </a:moveTo>
                  <a:lnTo>
                    <a:pt x="0" y="1866265"/>
                  </a:lnTo>
                  <a:lnTo>
                    <a:pt x="0" y="0"/>
                  </a:lnTo>
                  <a:lnTo>
                    <a:pt x="4949190" y="0"/>
                  </a:lnTo>
                  <a:lnTo>
                    <a:pt x="4949190" y="186626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425" y="3817620"/>
              <a:ext cx="4949190" cy="1866264"/>
            </a:xfrm>
            <a:custGeom>
              <a:avLst/>
              <a:gdLst/>
              <a:ahLst/>
              <a:cxnLst/>
              <a:rect l="l" t="t" r="r" b="b"/>
              <a:pathLst>
                <a:path w="4949190" h="1866264">
                  <a:moveTo>
                    <a:pt x="0" y="0"/>
                  </a:moveTo>
                  <a:lnTo>
                    <a:pt x="4949190" y="0"/>
                  </a:lnTo>
                  <a:lnTo>
                    <a:pt x="4949190" y="1866265"/>
                  </a:lnTo>
                  <a:lnTo>
                    <a:pt x="0" y="186626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425" y="3817620"/>
              <a:ext cx="4949825" cy="1864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18</a:t>
            </a:fld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5" y="391795"/>
            <a:ext cx="8641715" cy="2002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65"/>
              </a:lnSpc>
              <a:spcBef>
                <a:spcPts val="100"/>
              </a:spcBef>
            </a:pPr>
            <a:r>
              <a:rPr dirty="0"/>
              <a:t>Fast</a:t>
            </a:r>
            <a:r>
              <a:rPr spc="-2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Seamless</a:t>
            </a:r>
            <a:r>
              <a:rPr spc="-5" dirty="0"/>
              <a:t> </a:t>
            </a:r>
            <a:r>
              <a:rPr spc="-10" dirty="0"/>
              <a:t>Onboarding</a:t>
            </a:r>
          </a:p>
          <a:p>
            <a:pPr marL="1436370" algn="ctr">
              <a:lnSpc>
                <a:spcPts val="11505"/>
              </a:lnSpc>
              <a:tabLst>
                <a:tab pos="5542280" algn="l"/>
              </a:tabLst>
            </a:pPr>
            <a:r>
              <a:rPr sz="14400" spc="-89" baseline="2604" dirty="0">
                <a:solidFill>
                  <a:srgbClr val="D8D8D8"/>
                </a:solidFill>
              </a:rPr>
              <a:t>7</a:t>
            </a:r>
            <a:r>
              <a:rPr sz="14400" spc="-2085" baseline="2604" dirty="0">
                <a:solidFill>
                  <a:srgbClr val="D8D8D8"/>
                </a:solidFill>
              </a:rPr>
              <a:t> </a:t>
            </a:r>
            <a:r>
              <a:rPr sz="3200" spc="-10" dirty="0">
                <a:solidFill>
                  <a:srgbClr val="4C4C4E"/>
                </a:solidFill>
              </a:rPr>
              <a:t>Clicks</a:t>
            </a:r>
            <a:r>
              <a:rPr sz="3200" dirty="0">
                <a:solidFill>
                  <a:srgbClr val="4C4C4E"/>
                </a:solidFill>
              </a:rPr>
              <a:t>	</a:t>
            </a:r>
            <a:r>
              <a:rPr sz="14400" spc="-97" baseline="2604" dirty="0">
                <a:solidFill>
                  <a:srgbClr val="D8D8D8"/>
                </a:solidFill>
              </a:rPr>
              <a:t>30</a:t>
            </a:r>
            <a:r>
              <a:rPr sz="14400" spc="-2340" baseline="2604" dirty="0">
                <a:solidFill>
                  <a:srgbClr val="D8D8D8"/>
                </a:solidFill>
              </a:rPr>
              <a:t> </a:t>
            </a:r>
            <a:r>
              <a:rPr sz="3200" spc="-10" dirty="0">
                <a:solidFill>
                  <a:srgbClr val="4C4C4E"/>
                </a:solidFill>
              </a:rPr>
              <a:t>Seconds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19</a:t>
            </a:fld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339" y="3778884"/>
            <a:ext cx="9984740" cy="2764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DA1471"/>
                </a:solidFill>
              </a:rPr>
              <a:t>Post-</a:t>
            </a:r>
            <a:r>
              <a:rPr dirty="0">
                <a:solidFill>
                  <a:srgbClr val="DA1471"/>
                </a:solidFill>
              </a:rPr>
              <a:t>Onboarding</a:t>
            </a:r>
            <a:r>
              <a:rPr spc="-10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Learning </a:t>
            </a:r>
            <a:r>
              <a:rPr spc="-20" dirty="0">
                <a:solidFill>
                  <a:srgbClr val="DA1471"/>
                </a:solidFill>
              </a:rPr>
              <a:t>Mode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20</a:t>
            </a:fld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021714" y="1423796"/>
            <a:ext cx="10298430" cy="20751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45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Administrators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alerted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about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detections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Malware,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DLP,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Shadow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IT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anomalies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Spam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detections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temporarily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disabled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automatically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enabled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once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Learning</a:t>
            </a:r>
            <a:r>
              <a:rPr sz="1450" spc="9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Mode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completed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Anti-Phishing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analysis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all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return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clean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indicator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that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they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were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inspected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during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Learning</a:t>
            </a:r>
            <a:r>
              <a:rPr sz="1450" spc="8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4D4D4F"/>
                </a:solidFill>
                <a:latin typeface="Arial"/>
                <a:cs typeface="Arial"/>
              </a:rPr>
              <a:t>Mode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banner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added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dashboard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progress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indicator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appears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under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dashboard</a:t>
            </a:r>
            <a:r>
              <a:rPr sz="1450" spc="8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chart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progress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can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be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tracked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detail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under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Audit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-&gt;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System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Tasks</a:t>
            </a:r>
            <a:endParaRPr sz="145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50"/>
              </a:spcBef>
              <a:buClr>
                <a:srgbClr val="920052"/>
              </a:buClr>
              <a:buSzPct val="86206"/>
              <a:buChar char="•"/>
              <a:tabLst>
                <a:tab pos="240029" algn="l"/>
                <a:tab pos="240665" algn="l"/>
              </a:tabLst>
            </a:pP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analysis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takes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minutes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small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environments</a:t>
            </a:r>
            <a:r>
              <a:rPr sz="1450" spc="7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up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one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day</a:t>
            </a:r>
            <a:r>
              <a:rPr sz="1450" spc="6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very</a:t>
            </a:r>
            <a:r>
              <a:rPr sz="1450" spc="6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F"/>
                </a:solidFill>
                <a:latin typeface="Arial"/>
                <a:cs typeface="Arial"/>
              </a:rPr>
              <a:t>large</a:t>
            </a:r>
            <a:r>
              <a:rPr sz="1450" spc="7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F"/>
                </a:solidFill>
                <a:latin typeface="Arial"/>
                <a:cs typeface="Arial"/>
              </a:rPr>
              <a:t>environments.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7" y="3278504"/>
            <a:ext cx="12182475" cy="3499485"/>
            <a:chOff x="-1587" y="3278504"/>
            <a:chExt cx="12182475" cy="3499485"/>
          </a:xfrm>
        </p:grpSpPr>
        <p:sp>
          <p:nvSpPr>
            <p:cNvPr id="3" name="object 3"/>
            <p:cNvSpPr/>
            <p:nvPr/>
          </p:nvSpPr>
          <p:spPr>
            <a:xfrm>
              <a:off x="-1587" y="6504303"/>
              <a:ext cx="2745105" cy="0"/>
            </a:xfrm>
            <a:custGeom>
              <a:avLst/>
              <a:gdLst/>
              <a:ahLst/>
              <a:cxnLst/>
              <a:rect l="l" t="t" r="r" b="b"/>
              <a:pathLst>
                <a:path w="2745105">
                  <a:moveTo>
                    <a:pt x="0" y="0"/>
                  </a:moveTo>
                  <a:lnTo>
                    <a:pt x="2744787" y="0"/>
                  </a:lnTo>
                </a:path>
              </a:pathLst>
            </a:custGeom>
            <a:ln w="698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29"/>
              <a:ext cx="1056640" cy="226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44915" y="6504303"/>
              <a:ext cx="3336290" cy="0"/>
            </a:xfrm>
            <a:custGeom>
              <a:avLst/>
              <a:gdLst/>
              <a:ahLst/>
              <a:cxnLst/>
              <a:rect l="l" t="t" r="r" b="b"/>
              <a:pathLst>
                <a:path w="3336290">
                  <a:moveTo>
                    <a:pt x="0" y="0"/>
                  </a:moveTo>
                  <a:lnTo>
                    <a:pt x="3335971" y="0"/>
                  </a:lnTo>
                </a:path>
              </a:pathLst>
            </a:custGeom>
            <a:ln w="698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060" y="3322954"/>
              <a:ext cx="5973445" cy="3033395"/>
            </a:xfrm>
            <a:custGeom>
              <a:avLst/>
              <a:gdLst/>
              <a:ahLst/>
              <a:cxnLst/>
              <a:rect l="l" t="t" r="r" b="b"/>
              <a:pathLst>
                <a:path w="5973445" h="3033395">
                  <a:moveTo>
                    <a:pt x="5973445" y="3033395"/>
                  </a:moveTo>
                  <a:lnTo>
                    <a:pt x="0" y="3033395"/>
                  </a:lnTo>
                  <a:lnTo>
                    <a:pt x="0" y="0"/>
                  </a:lnTo>
                  <a:lnTo>
                    <a:pt x="5973445" y="0"/>
                  </a:lnTo>
                  <a:lnTo>
                    <a:pt x="5973445" y="303339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1060" y="3322954"/>
              <a:ext cx="5973445" cy="3033395"/>
            </a:xfrm>
            <a:custGeom>
              <a:avLst/>
              <a:gdLst/>
              <a:ahLst/>
              <a:cxnLst/>
              <a:rect l="l" t="t" r="r" b="b"/>
              <a:pathLst>
                <a:path w="5973445" h="3033395">
                  <a:moveTo>
                    <a:pt x="0" y="0"/>
                  </a:moveTo>
                  <a:lnTo>
                    <a:pt x="5973445" y="0"/>
                  </a:lnTo>
                  <a:lnTo>
                    <a:pt x="5973445" y="3033395"/>
                  </a:lnTo>
                  <a:lnTo>
                    <a:pt x="0" y="303339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3322954"/>
              <a:ext cx="5974080" cy="3032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43200" y="3498849"/>
              <a:ext cx="6101715" cy="3114675"/>
            </a:xfrm>
            <a:custGeom>
              <a:avLst/>
              <a:gdLst/>
              <a:ahLst/>
              <a:cxnLst/>
              <a:rect l="l" t="t" r="r" b="b"/>
              <a:pathLst>
                <a:path w="6101715" h="3114675">
                  <a:moveTo>
                    <a:pt x="6101715" y="3114675"/>
                  </a:moveTo>
                  <a:lnTo>
                    <a:pt x="0" y="3114675"/>
                  </a:lnTo>
                  <a:lnTo>
                    <a:pt x="0" y="0"/>
                  </a:lnTo>
                  <a:lnTo>
                    <a:pt x="6101715" y="0"/>
                  </a:lnTo>
                  <a:lnTo>
                    <a:pt x="6101715" y="311467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200" y="3498849"/>
              <a:ext cx="6101715" cy="3114675"/>
            </a:xfrm>
            <a:custGeom>
              <a:avLst/>
              <a:gdLst/>
              <a:ahLst/>
              <a:cxnLst/>
              <a:rect l="l" t="t" r="r" b="b"/>
              <a:pathLst>
                <a:path w="6101715" h="3114675">
                  <a:moveTo>
                    <a:pt x="0" y="0"/>
                  </a:moveTo>
                  <a:lnTo>
                    <a:pt x="6101715" y="0"/>
                  </a:lnTo>
                  <a:lnTo>
                    <a:pt x="6101715" y="3114675"/>
                  </a:lnTo>
                  <a:lnTo>
                    <a:pt x="0" y="311467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0" y="3498849"/>
              <a:ext cx="6101715" cy="311467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2284" y="213995"/>
            <a:ext cx="61455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Post Onboarding</a:t>
            </a:r>
            <a:r>
              <a:rPr spc="-15" dirty="0"/>
              <a:t> </a:t>
            </a:r>
            <a:r>
              <a:rPr dirty="0"/>
              <a:t>Best </a:t>
            </a:r>
            <a:r>
              <a:rPr spc="-10" dirty="0"/>
              <a:t>Practices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21</a:t>
            </a:fld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91184" y="870584"/>
            <a:ext cx="10196195" cy="23850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0029" marR="546100" indent="-227965">
              <a:lnSpc>
                <a:spcPts val="2740"/>
              </a:lnSpc>
              <a:spcBef>
                <a:spcPts val="30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Emails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inspected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Harmony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Email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Office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routed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mail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recipients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according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configured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policies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workflows.</a:t>
            </a:r>
            <a:endParaRPr sz="2400">
              <a:latin typeface="Arial"/>
              <a:cs typeface="Arial"/>
            </a:endParaRPr>
          </a:p>
          <a:p>
            <a:pPr marL="240029" marR="5080" indent="-227965">
              <a:lnSpc>
                <a:spcPts val="2740"/>
              </a:lnSpc>
              <a:spcBef>
                <a:spcPts val="10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recommended configuration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start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with is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4C4C4E"/>
                </a:solidFill>
                <a:uFill>
                  <a:solidFill>
                    <a:srgbClr val="4C4C4E"/>
                  </a:solidFill>
                </a:uFill>
                <a:latin typeface="Arial"/>
                <a:cs typeface="Arial"/>
              </a:rPr>
              <a:t>Monitoring mode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which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means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that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enforcement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set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passively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Detect</a:t>
            </a:r>
            <a:r>
              <a:rPr sz="2400" b="1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threats.</a:t>
            </a:r>
            <a:r>
              <a:rPr sz="2400" b="1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This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default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configuration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applied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after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product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onboarding.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79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Detection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logs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generated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visible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logs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tab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overview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tab.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Moving</a:t>
            </a:r>
            <a:r>
              <a:rPr spc="-1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Inline</a:t>
            </a:r>
            <a:r>
              <a:rPr spc="-10" dirty="0"/>
              <a:t> Protection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603750" cy="31997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029" marR="128905" indent="-227329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Select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“Protect (Inline)”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 select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 scope 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wish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protect.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default,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users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groups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protected.</a:t>
            </a:r>
            <a:endParaRPr sz="1600">
              <a:latin typeface="Arial"/>
              <a:cs typeface="Arial"/>
            </a:endParaRPr>
          </a:p>
          <a:p>
            <a:pPr marL="240029" marR="321945" indent="-227329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Alternatively,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you may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also choose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protect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only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specific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or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members of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security group.</a:t>
            </a:r>
            <a:endParaRPr sz="1600">
              <a:latin typeface="Arial"/>
              <a:cs typeface="Arial"/>
            </a:endParaRPr>
          </a:p>
          <a:p>
            <a:pPr marL="240029" marR="175260" indent="-227329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HEC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leverage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Graph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API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integration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make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appropriate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changes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Exchange.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This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takes a few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moments</a:t>
            </a:r>
            <a:endParaRPr sz="1600">
              <a:latin typeface="Arial"/>
              <a:cs typeface="Arial"/>
            </a:endParaRPr>
          </a:p>
          <a:p>
            <a:pPr marL="240029" marR="5080" indent="-227329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Char char="•"/>
              <a:tabLst>
                <a:tab pos="240029" algn="l"/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Exchange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Admin Center,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scope 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protected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will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reflected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“Avanan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C4C4E"/>
                </a:solidFill>
                <a:latin typeface="Arial"/>
                <a:cs typeface="Arial"/>
              </a:rPr>
              <a:t>-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Protect”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mail flow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rule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5535" y="3130550"/>
            <a:ext cx="4730750" cy="2904490"/>
            <a:chOff x="6185535" y="3130550"/>
            <a:chExt cx="4730750" cy="2904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4585" y="3130550"/>
              <a:ext cx="4711699" cy="29044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04585" y="4226560"/>
              <a:ext cx="2888615" cy="479425"/>
            </a:xfrm>
            <a:custGeom>
              <a:avLst/>
              <a:gdLst/>
              <a:ahLst/>
              <a:cxnLst/>
              <a:rect l="l" t="t" r="r" b="b"/>
              <a:pathLst>
                <a:path w="2888615" h="479425">
                  <a:moveTo>
                    <a:pt x="0" y="0"/>
                  </a:moveTo>
                  <a:lnTo>
                    <a:pt x="425450" y="0"/>
                  </a:lnTo>
                  <a:lnTo>
                    <a:pt x="425450" y="245745"/>
                  </a:lnTo>
                  <a:lnTo>
                    <a:pt x="0" y="245745"/>
                  </a:lnTo>
                  <a:lnTo>
                    <a:pt x="0" y="0"/>
                  </a:lnTo>
                  <a:close/>
                </a:path>
                <a:path w="2888615" h="479425">
                  <a:moveTo>
                    <a:pt x="1090295" y="233680"/>
                  </a:moveTo>
                  <a:lnTo>
                    <a:pt x="2888615" y="233680"/>
                  </a:lnTo>
                  <a:lnTo>
                    <a:pt x="2888615" y="479425"/>
                  </a:lnTo>
                  <a:lnTo>
                    <a:pt x="1090295" y="479425"/>
                  </a:lnTo>
                  <a:lnTo>
                    <a:pt x="1090295" y="233680"/>
                  </a:lnTo>
                  <a:close/>
                </a:path>
              </a:pathLst>
            </a:custGeom>
            <a:ln w="38100">
              <a:solidFill>
                <a:srgbClr val="D914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85535" y="1522730"/>
            <a:ext cx="4867910" cy="1393825"/>
            <a:chOff x="6185535" y="1522730"/>
            <a:chExt cx="4867910" cy="13938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585" y="1522730"/>
              <a:ext cx="4848860" cy="13741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04585" y="1998980"/>
              <a:ext cx="2888615" cy="898525"/>
            </a:xfrm>
            <a:custGeom>
              <a:avLst/>
              <a:gdLst/>
              <a:ahLst/>
              <a:cxnLst/>
              <a:rect l="l" t="t" r="r" b="b"/>
              <a:pathLst>
                <a:path w="2888615" h="898525">
                  <a:moveTo>
                    <a:pt x="0" y="652780"/>
                  </a:moveTo>
                  <a:lnTo>
                    <a:pt x="425450" y="652780"/>
                  </a:lnTo>
                  <a:lnTo>
                    <a:pt x="425450" y="898525"/>
                  </a:lnTo>
                  <a:lnTo>
                    <a:pt x="0" y="898525"/>
                  </a:lnTo>
                  <a:lnTo>
                    <a:pt x="0" y="652780"/>
                  </a:lnTo>
                  <a:close/>
                </a:path>
                <a:path w="2888615" h="898525">
                  <a:moveTo>
                    <a:pt x="2216785" y="0"/>
                  </a:moveTo>
                  <a:lnTo>
                    <a:pt x="2888615" y="0"/>
                  </a:lnTo>
                  <a:lnTo>
                    <a:pt x="2888615" y="422275"/>
                  </a:lnTo>
                  <a:lnTo>
                    <a:pt x="2216785" y="422275"/>
                  </a:lnTo>
                  <a:lnTo>
                    <a:pt x="2216785" y="0"/>
                  </a:lnTo>
                  <a:close/>
                </a:path>
              </a:pathLst>
            </a:custGeom>
            <a:ln w="38100">
              <a:solidFill>
                <a:srgbClr val="D914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22</a:t>
            </a:fld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Moving</a:t>
            </a:r>
            <a:r>
              <a:rPr spc="-5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to Inline </a:t>
            </a:r>
            <a:r>
              <a:rPr spc="-10" dirty="0">
                <a:solidFill>
                  <a:srgbClr val="DA1471"/>
                </a:solidFill>
              </a:rPr>
              <a:t>Protection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1754480"/>
            <a:ext cx="5111496" cy="32213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80505" y="1525904"/>
            <a:ext cx="4953635" cy="355155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0665" marR="449580" indent="-227965" algn="just">
              <a:lnSpc>
                <a:spcPts val="2060"/>
              </a:lnSpc>
              <a:spcBef>
                <a:spcPts val="250"/>
              </a:spcBef>
              <a:buClr>
                <a:srgbClr val="920052"/>
              </a:buClr>
              <a:buSzPct val="83333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sent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users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protected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inline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be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processed</a:t>
            </a:r>
            <a:r>
              <a:rPr sz="1800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twice.</a:t>
            </a:r>
            <a:endParaRPr sz="1800">
              <a:latin typeface="Arial"/>
              <a:cs typeface="Arial"/>
            </a:endParaRPr>
          </a:p>
          <a:p>
            <a:pPr marL="240665" marR="232410" indent="-227965" algn="just">
              <a:lnSpc>
                <a:spcPts val="2060"/>
              </a:lnSpc>
              <a:spcBef>
                <a:spcPts val="990"/>
              </a:spcBef>
              <a:buClr>
                <a:srgbClr val="920052"/>
              </a:buClr>
              <a:buSzPct val="83333"/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time,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sent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Avanan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scanning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SmartPhish.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done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“Avanan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- Protect”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mail flow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rule.</a:t>
            </a:r>
            <a:endParaRPr sz="1800">
              <a:latin typeface="Arial"/>
              <a:cs typeface="Arial"/>
            </a:endParaRPr>
          </a:p>
          <a:p>
            <a:pPr marL="240029" marR="5080" indent="-227329">
              <a:lnSpc>
                <a:spcPts val="2060"/>
              </a:lnSpc>
              <a:spcBef>
                <a:spcPts val="985"/>
              </a:spcBef>
              <a:buClr>
                <a:srgbClr val="920052"/>
              </a:buClr>
              <a:buSzPct val="83333"/>
              <a:buChar char="•"/>
              <a:tabLst>
                <a:tab pos="240029" algn="l"/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quarantined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sent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back</a:t>
            </a:r>
            <a:r>
              <a:rPr sz="1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processed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“Avanan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D4D4F"/>
                </a:solidFill>
                <a:latin typeface="Arial"/>
                <a:cs typeface="Arial"/>
              </a:rPr>
              <a:t>-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Whitelist”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“Avanan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- Junk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Filter” mail 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flow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rules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original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SCL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determined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365.</a:t>
            </a:r>
            <a:endParaRPr sz="1800">
              <a:latin typeface="Arial"/>
              <a:cs typeface="Arial"/>
            </a:endParaRPr>
          </a:p>
          <a:p>
            <a:pPr marL="240029" marR="829944" indent="-227329">
              <a:lnSpc>
                <a:spcPts val="2050"/>
              </a:lnSpc>
              <a:spcBef>
                <a:spcPts val="985"/>
              </a:spcBef>
              <a:buClr>
                <a:srgbClr val="920052"/>
              </a:buClr>
              <a:buSzPct val="83333"/>
              <a:buChar char="•"/>
              <a:tabLst>
                <a:tab pos="240029" algn="l"/>
                <a:tab pos="24066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Please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refer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guide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stop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inline protection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23</a:t>
            </a:fld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Defining</a:t>
            </a:r>
            <a:r>
              <a:rPr spc="-30" dirty="0"/>
              <a:t> </a:t>
            </a:r>
            <a:r>
              <a:rPr dirty="0"/>
              <a:t>User</a:t>
            </a:r>
            <a:r>
              <a:rPr spc="-25" dirty="0"/>
              <a:t> </a:t>
            </a:r>
            <a:r>
              <a:rPr spc="-10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8794" y="2458720"/>
            <a:ext cx="1365250" cy="4102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9215" marR="5080" indent="-56515">
              <a:lnSpc>
                <a:spcPts val="980"/>
              </a:lnSpc>
              <a:spcBef>
                <a:spcPts val="215"/>
              </a:spcBef>
              <a:buChar char="•"/>
              <a:tabLst>
                <a:tab pos="69215" algn="l"/>
              </a:tabLst>
            </a:pPr>
            <a:r>
              <a:rPr sz="900" dirty="0">
                <a:latin typeface="Arial"/>
                <a:cs typeface="Arial"/>
              </a:rPr>
              <a:t>Ex.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M365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EOP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policy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send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quarantine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Junk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folder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765" y="1684020"/>
            <a:ext cx="2636520" cy="46310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44159" y="2164079"/>
            <a:ext cx="755650" cy="9652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830" marR="5080" indent="-24130" algn="just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Cloud </a:t>
            </a:r>
            <a:r>
              <a:rPr sz="2200" spc="-20" dirty="0">
                <a:latin typeface="Arial"/>
                <a:cs typeface="Arial"/>
              </a:rPr>
              <a:t>SaaS </a:t>
            </a:r>
            <a:r>
              <a:rPr sz="2200" spc="-25" dirty="0">
                <a:latin typeface="Arial"/>
                <a:cs typeface="Arial"/>
              </a:rPr>
              <a:t>App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0620" y="3785234"/>
            <a:ext cx="1270000" cy="4102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8580" marR="5080" indent="-56515">
              <a:lnSpc>
                <a:spcPts val="980"/>
              </a:lnSpc>
              <a:spcBef>
                <a:spcPts val="215"/>
              </a:spcBef>
              <a:buChar char="•"/>
              <a:tabLst>
                <a:tab pos="69215" algn="l"/>
              </a:tabLst>
            </a:pPr>
            <a:r>
              <a:rPr sz="900" dirty="0">
                <a:latin typeface="Arial"/>
                <a:cs typeface="Arial"/>
              </a:rPr>
              <a:t>Global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customization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of </a:t>
            </a:r>
            <a:r>
              <a:rPr sz="900" dirty="0">
                <a:latin typeface="Arial"/>
                <a:cs typeface="Arial"/>
              </a:rPr>
              <a:t>how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filter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works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 per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tenant</a:t>
            </a:r>
            <a:r>
              <a:rPr sz="900" spc="-10" dirty="0">
                <a:latin typeface="Arial"/>
                <a:cs typeface="Arial"/>
              </a:rPr>
              <a:t> basis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0729" y="3641090"/>
            <a:ext cx="1035050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81280" marR="5080" indent="-69215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Security Engine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8794" y="4987290"/>
            <a:ext cx="1352550" cy="6578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9215" marR="5080" indent="-56515">
              <a:lnSpc>
                <a:spcPts val="980"/>
              </a:lnSpc>
              <a:spcBef>
                <a:spcPts val="215"/>
              </a:spcBef>
              <a:buChar char="•"/>
              <a:tabLst>
                <a:tab pos="69215" algn="l"/>
              </a:tabLst>
            </a:pPr>
            <a:r>
              <a:rPr sz="900" dirty="0">
                <a:latin typeface="Arial"/>
                <a:cs typeface="Arial"/>
              </a:rPr>
              <a:t>Completely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customizable </a:t>
            </a:r>
            <a:r>
              <a:rPr sz="900" dirty="0">
                <a:latin typeface="Arial"/>
                <a:cs typeface="Arial"/>
              </a:rPr>
              <a:t>workflows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SaaS</a:t>
            </a:r>
            <a:r>
              <a:rPr sz="900" spc="-20" dirty="0">
                <a:latin typeface="Arial"/>
                <a:cs typeface="Arial"/>
              </a:rPr>
              <a:t> app, </a:t>
            </a:r>
            <a:r>
              <a:rPr sz="900" dirty="0">
                <a:latin typeface="Arial"/>
                <a:cs typeface="Arial"/>
              </a:rPr>
              <a:t>targeting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users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and </a:t>
            </a:r>
            <a:r>
              <a:rPr sz="900" dirty="0">
                <a:latin typeface="Arial"/>
                <a:cs typeface="Arial"/>
              </a:rPr>
              <a:t>groups,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controls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alerts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users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admins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5404" y="4969509"/>
            <a:ext cx="1158875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07010" marR="5080" indent="-194945">
              <a:lnSpc>
                <a:spcPts val="2380"/>
              </a:lnSpc>
              <a:spcBef>
                <a:spcPts val="395"/>
              </a:spcBef>
            </a:pPr>
            <a:r>
              <a:rPr sz="2200" spc="-10" dirty="0">
                <a:latin typeface="Arial"/>
                <a:cs typeface="Arial"/>
              </a:rPr>
              <a:t>Harmony Policy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52484" y="2011045"/>
            <a:ext cx="3483610" cy="3815715"/>
            <a:chOff x="8452484" y="2011045"/>
            <a:chExt cx="3483610" cy="3815715"/>
          </a:xfrm>
        </p:grpSpPr>
        <p:sp>
          <p:nvSpPr>
            <p:cNvPr id="11" name="object 11"/>
            <p:cNvSpPr/>
            <p:nvPr/>
          </p:nvSpPr>
          <p:spPr>
            <a:xfrm>
              <a:off x="8496934" y="2055495"/>
              <a:ext cx="3394710" cy="3726815"/>
            </a:xfrm>
            <a:custGeom>
              <a:avLst/>
              <a:gdLst/>
              <a:ahLst/>
              <a:cxnLst/>
              <a:rect l="l" t="t" r="r" b="b"/>
              <a:pathLst>
                <a:path w="3394709" h="3726815">
                  <a:moveTo>
                    <a:pt x="3394710" y="3726815"/>
                  </a:moveTo>
                  <a:lnTo>
                    <a:pt x="0" y="3726815"/>
                  </a:lnTo>
                  <a:lnTo>
                    <a:pt x="0" y="0"/>
                  </a:lnTo>
                  <a:lnTo>
                    <a:pt x="3394710" y="0"/>
                  </a:lnTo>
                  <a:lnTo>
                    <a:pt x="3394710" y="372681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96934" y="2055495"/>
              <a:ext cx="3394710" cy="3726815"/>
            </a:xfrm>
            <a:custGeom>
              <a:avLst/>
              <a:gdLst/>
              <a:ahLst/>
              <a:cxnLst/>
              <a:rect l="l" t="t" r="r" b="b"/>
              <a:pathLst>
                <a:path w="3394709" h="3726815">
                  <a:moveTo>
                    <a:pt x="0" y="0"/>
                  </a:moveTo>
                  <a:lnTo>
                    <a:pt x="3394710" y="0"/>
                  </a:lnTo>
                  <a:lnTo>
                    <a:pt x="3394710" y="3726815"/>
                  </a:lnTo>
                  <a:lnTo>
                    <a:pt x="0" y="372681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6934" y="2055495"/>
              <a:ext cx="3395345" cy="37274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5440" y="2291080"/>
            <a:ext cx="3390900" cy="2677160"/>
            <a:chOff x="345440" y="2291080"/>
            <a:chExt cx="3390900" cy="2677160"/>
          </a:xfrm>
        </p:grpSpPr>
        <p:sp>
          <p:nvSpPr>
            <p:cNvPr id="15" name="object 15"/>
            <p:cNvSpPr/>
            <p:nvPr/>
          </p:nvSpPr>
          <p:spPr>
            <a:xfrm>
              <a:off x="389890" y="2335530"/>
              <a:ext cx="3302000" cy="2588260"/>
            </a:xfrm>
            <a:custGeom>
              <a:avLst/>
              <a:gdLst/>
              <a:ahLst/>
              <a:cxnLst/>
              <a:rect l="l" t="t" r="r" b="b"/>
              <a:pathLst>
                <a:path w="3302000" h="2588260">
                  <a:moveTo>
                    <a:pt x="3302000" y="2588260"/>
                  </a:moveTo>
                  <a:lnTo>
                    <a:pt x="0" y="2588260"/>
                  </a:lnTo>
                  <a:lnTo>
                    <a:pt x="0" y="0"/>
                  </a:lnTo>
                  <a:lnTo>
                    <a:pt x="3302000" y="0"/>
                  </a:lnTo>
                  <a:lnTo>
                    <a:pt x="3302000" y="258826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890" y="2335530"/>
              <a:ext cx="3302000" cy="2588260"/>
            </a:xfrm>
            <a:custGeom>
              <a:avLst/>
              <a:gdLst/>
              <a:ahLst/>
              <a:cxnLst/>
              <a:rect l="l" t="t" r="r" b="b"/>
              <a:pathLst>
                <a:path w="3302000" h="2588260">
                  <a:moveTo>
                    <a:pt x="0" y="0"/>
                  </a:moveTo>
                  <a:lnTo>
                    <a:pt x="3302000" y="0"/>
                  </a:lnTo>
                  <a:lnTo>
                    <a:pt x="3302000" y="2588260"/>
                  </a:lnTo>
                  <a:lnTo>
                    <a:pt x="0" y="2588260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890" y="2335530"/>
              <a:ext cx="3300730" cy="2587625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24</a:t>
            </a:fld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5" y="309245"/>
            <a:ext cx="41046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Important</a:t>
            </a:r>
            <a:r>
              <a:rPr spc="-10" dirty="0">
                <a:solidFill>
                  <a:srgbClr val="DA1471"/>
                </a:solidFill>
              </a:rPr>
              <a:t> 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25</a:t>
            </a:fld>
            <a:endParaRPr sz="1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7700" rIns="0" bIns="0" rtlCol="0">
            <a:spAutoFit/>
          </a:bodyPr>
          <a:lstStyle/>
          <a:p>
            <a:pPr marL="240029" marR="5080" indent="-227329">
              <a:lnSpc>
                <a:spcPts val="2740"/>
              </a:lnSpc>
              <a:spcBef>
                <a:spcPts val="30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understand</a:t>
            </a:r>
            <a:r>
              <a:rPr spc="-5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dirty="0"/>
              <a:t>customer’s</a:t>
            </a:r>
            <a:r>
              <a:rPr spc="-15" dirty="0"/>
              <a:t> </a:t>
            </a:r>
            <a:r>
              <a:rPr dirty="0"/>
              <a:t>configuration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know</a:t>
            </a:r>
            <a:r>
              <a:rPr spc="-5" dirty="0"/>
              <a:t> </a:t>
            </a:r>
            <a:r>
              <a:rPr spc="-20" dirty="0"/>
              <a:t>what </a:t>
            </a:r>
            <a:r>
              <a:rPr dirty="0"/>
              <a:t>deployment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needed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troubleshoot</a:t>
            </a:r>
            <a:r>
              <a:rPr spc="-10" dirty="0"/>
              <a:t> issues.</a:t>
            </a:r>
          </a:p>
          <a:p>
            <a:pPr marL="240029" indent="-227329">
              <a:lnSpc>
                <a:spcPct val="100000"/>
              </a:lnSpc>
              <a:spcBef>
                <a:spcPts val="79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Protect</a:t>
            </a:r>
            <a:r>
              <a:rPr spc="-20" dirty="0"/>
              <a:t> </a:t>
            </a:r>
            <a:r>
              <a:rPr dirty="0"/>
              <a:t>customers</a:t>
            </a:r>
            <a:r>
              <a:rPr spc="-15" dirty="0"/>
              <a:t> </a:t>
            </a:r>
            <a:r>
              <a:rPr dirty="0"/>
              <a:t>who</a:t>
            </a:r>
            <a:r>
              <a:rPr spc="-10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complex</a:t>
            </a:r>
            <a:r>
              <a:rPr spc="-1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hybrid</a:t>
            </a:r>
            <a:r>
              <a:rPr spc="-10" dirty="0"/>
              <a:t> </a:t>
            </a:r>
            <a:r>
              <a:rPr dirty="0"/>
              <a:t>email</a:t>
            </a:r>
            <a:r>
              <a:rPr spc="-5" dirty="0"/>
              <a:t> </a:t>
            </a:r>
            <a:r>
              <a:rPr spc="-10" dirty="0"/>
              <a:t>setups.</a:t>
            </a:r>
          </a:p>
          <a:p>
            <a:pPr marL="587375" lvl="1" indent="-227329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Some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mailboxes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others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based.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Many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hybrid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setups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configured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using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domain-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connectors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routed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on-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servers.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26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8659" y="2084704"/>
            <a:ext cx="53028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PROOF OF</a:t>
            </a:r>
            <a:r>
              <a:rPr sz="4000" b="1" spc="-5" dirty="0">
                <a:solidFill>
                  <a:srgbClr val="28389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CONCEPT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15" dirty="0"/>
              <a:t> </a:t>
            </a:r>
            <a:r>
              <a:rPr dirty="0"/>
              <a:t>Proof</a:t>
            </a:r>
            <a:r>
              <a:rPr spc="-5" dirty="0"/>
              <a:t> </a:t>
            </a:r>
            <a:r>
              <a:rPr dirty="0"/>
              <a:t>of </a:t>
            </a:r>
            <a:r>
              <a:rPr spc="-10" dirty="0"/>
              <a:t>Concept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27</a:t>
            </a:fld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940" y="1414145"/>
            <a:ext cx="10367645" cy="349440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Running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proof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concept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new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customer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shows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value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protection.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86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Your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goal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qualify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risk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attack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provide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examples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real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threats.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lr>
                <a:srgbClr val="920052"/>
              </a:buClr>
              <a:buSzPct val="85416"/>
              <a:buFont typeface="Arial"/>
              <a:buChar char="•"/>
              <a:tabLst>
                <a:tab pos="240029" algn="l"/>
                <a:tab pos="240665" algn="l"/>
              </a:tabLst>
            </a:pP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Proof</a:t>
            </a:r>
            <a:r>
              <a:rPr sz="2400" b="1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Of</a:t>
            </a:r>
            <a:r>
              <a:rPr sz="2400" b="1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C4C4E"/>
                </a:solidFill>
                <a:latin typeface="Arial"/>
                <a:cs typeface="Arial"/>
              </a:rPr>
              <a:t>Concept</a:t>
            </a:r>
            <a:r>
              <a:rPr sz="2400" b="1" spc="-10" dirty="0">
                <a:solidFill>
                  <a:srgbClr val="4C4C4E"/>
                </a:solidFill>
                <a:latin typeface="Arial"/>
                <a:cs typeface="Arial"/>
              </a:rPr>
              <a:t> Guidelines:</a:t>
            </a:r>
            <a:endParaRPr sz="24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Every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new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default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starts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POC</a:t>
            </a:r>
            <a:r>
              <a:rPr sz="20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license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that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active</a:t>
            </a:r>
            <a:r>
              <a:rPr sz="20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14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 days.</a:t>
            </a:r>
            <a:endParaRPr sz="20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Setup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relevant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email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SaaS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applications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known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identified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Shadow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Configure</a:t>
            </a:r>
            <a:r>
              <a:rPr sz="2000" spc="-4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policy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allow/block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lists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learning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mode.</a:t>
            </a:r>
            <a:endParaRPr sz="2000">
              <a:latin typeface="Arial"/>
              <a:cs typeface="Arial"/>
            </a:endParaRPr>
          </a:p>
          <a:p>
            <a:pPr marL="815975" lvl="1" indent="-455930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AutoNum type="arabicPeriod"/>
              <a:tabLst>
                <a:tab pos="815975" algn="l"/>
                <a:tab pos="816610" algn="l"/>
              </a:tabLst>
            </a:pP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Change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enforcement</a:t>
            </a:r>
            <a:r>
              <a:rPr sz="20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mode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best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practice</a:t>
            </a:r>
            <a:r>
              <a:rPr sz="20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In-</a:t>
            </a:r>
            <a:r>
              <a:rPr sz="2000" dirty="0">
                <a:solidFill>
                  <a:srgbClr val="4C4C4E"/>
                </a:solidFill>
                <a:latin typeface="Arial"/>
                <a:cs typeface="Arial"/>
              </a:rPr>
              <a:t>line</a:t>
            </a:r>
            <a:r>
              <a:rPr sz="20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C4C4E"/>
                </a:solidFill>
                <a:latin typeface="Arial"/>
                <a:cs typeface="Arial"/>
              </a:rPr>
              <a:t>Prevention.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14</a:t>
            </a:r>
            <a:r>
              <a:rPr spc="-10" dirty="0"/>
              <a:t> </a:t>
            </a:r>
            <a:r>
              <a:rPr dirty="0"/>
              <a:t>Day</a:t>
            </a:r>
            <a:r>
              <a:rPr spc="-5" dirty="0"/>
              <a:t> </a:t>
            </a:r>
            <a:r>
              <a:rPr dirty="0"/>
              <a:t>Trial</a:t>
            </a:r>
            <a:r>
              <a:rPr spc="-15" dirty="0"/>
              <a:t> </a:t>
            </a:r>
            <a:r>
              <a:rPr spc="-10" dirty="0"/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7355" y="1456055"/>
            <a:ext cx="11332210" cy="4550410"/>
            <a:chOff x="427355" y="1456055"/>
            <a:chExt cx="11332210" cy="4550410"/>
          </a:xfrm>
        </p:grpSpPr>
        <p:sp>
          <p:nvSpPr>
            <p:cNvPr id="4" name="object 4"/>
            <p:cNvSpPr/>
            <p:nvPr/>
          </p:nvSpPr>
          <p:spPr>
            <a:xfrm>
              <a:off x="436880" y="3731894"/>
              <a:ext cx="11313160" cy="0"/>
            </a:xfrm>
            <a:custGeom>
              <a:avLst/>
              <a:gdLst/>
              <a:ahLst/>
              <a:cxnLst/>
              <a:rect l="l" t="t" r="r" b="b"/>
              <a:pathLst>
                <a:path w="11313160">
                  <a:moveTo>
                    <a:pt x="0" y="0"/>
                  </a:moveTo>
                  <a:lnTo>
                    <a:pt x="11313160" y="0"/>
                  </a:lnTo>
                </a:path>
              </a:pathLst>
            </a:custGeom>
            <a:ln w="19050">
              <a:solidFill>
                <a:srgbClr val="D81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4789" y="3665219"/>
              <a:ext cx="104775" cy="133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065" y="1456055"/>
              <a:ext cx="457835" cy="23329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3365" y="3673475"/>
              <a:ext cx="457835" cy="233299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2669" y="1955857"/>
            <a:ext cx="2009775" cy="14230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Kick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Off</a:t>
            </a:r>
            <a:endParaRPr sz="14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Initial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Setup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Configure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SaaS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Security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Stack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Define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Cases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Perform Initial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Scan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Monitor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Only </a:t>
            </a:r>
            <a:r>
              <a:rPr sz="1100" spc="-20" dirty="0">
                <a:latin typeface="Calibri"/>
                <a:cs typeface="Calibri"/>
              </a:rPr>
              <a:t>Mode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15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669" y="1495425"/>
            <a:ext cx="5759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5970" y="3788467"/>
            <a:ext cx="2421255" cy="15989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Review</a:t>
            </a:r>
            <a:r>
              <a:rPr sz="1400" spc="-10" dirty="0">
                <a:latin typeface="Calibri"/>
                <a:cs typeface="Calibri"/>
              </a:rPr>
              <a:t> Results</a:t>
            </a:r>
            <a:endParaRPr sz="14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Analysis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Results</a:t>
            </a:r>
            <a:endParaRPr sz="1100">
              <a:latin typeface="Calibri"/>
              <a:cs typeface="Calibri"/>
            </a:endParaRPr>
          </a:p>
          <a:p>
            <a:pPr marL="140335" lvl="1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140970" algn="l"/>
              </a:tabLst>
            </a:pPr>
            <a:r>
              <a:rPr sz="1100" spc="-10" dirty="0">
                <a:latin typeface="Calibri"/>
                <a:cs typeface="Calibri"/>
              </a:rPr>
              <a:t>Malware</a:t>
            </a:r>
            <a:endParaRPr sz="1100">
              <a:latin typeface="Calibri"/>
              <a:cs typeface="Calibri"/>
            </a:endParaRPr>
          </a:p>
          <a:p>
            <a:pPr marL="140335" lvl="1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140970" algn="l"/>
              </a:tabLst>
            </a:pPr>
            <a:r>
              <a:rPr sz="1100" spc="-10" dirty="0">
                <a:latin typeface="Calibri"/>
                <a:cs typeface="Calibri"/>
              </a:rPr>
              <a:t>Phishing</a:t>
            </a:r>
            <a:endParaRPr sz="1100">
              <a:latin typeface="Calibri"/>
              <a:cs typeface="Calibri"/>
            </a:endParaRPr>
          </a:p>
          <a:p>
            <a:pPr marL="140335" lvl="1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140970" algn="l"/>
              </a:tabLst>
            </a:pPr>
            <a:r>
              <a:rPr sz="1100" spc="-20" dirty="0"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Move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Protection Mode (up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5 </a:t>
            </a:r>
            <a:r>
              <a:rPr sz="1100" spc="-10" dirty="0">
                <a:latin typeface="Calibri"/>
                <a:cs typeface="Calibri"/>
              </a:rPr>
              <a:t>users)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spc="-25" dirty="0">
                <a:latin typeface="Calibri"/>
                <a:cs typeface="Calibri"/>
              </a:rPr>
              <a:t>Q&amp;A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30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5970" y="5590540"/>
            <a:ext cx="5759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3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44440" y="1456055"/>
            <a:ext cx="2708910" cy="4550410"/>
            <a:chOff x="5044440" y="1456055"/>
            <a:chExt cx="2708910" cy="455041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4440" y="1456055"/>
              <a:ext cx="457835" cy="23329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515" y="3673475"/>
              <a:ext cx="457835" cy="23329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67045" y="1955857"/>
            <a:ext cx="2350135" cy="14230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Review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Results 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Prevent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Mode</a:t>
            </a:r>
            <a:endParaRPr sz="14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Analysis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 Prevent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Mode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Review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Workflow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Validate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Experience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Best Practice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Review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spc="-25" dirty="0">
                <a:latin typeface="Calibri"/>
                <a:cs typeface="Calibri"/>
              </a:rPr>
              <a:t>Q&amp;A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30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28</a:t>
            </a:fld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567045" y="1495425"/>
            <a:ext cx="5759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7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18119" y="4316152"/>
            <a:ext cx="2092960" cy="10712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47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Live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Review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Trial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Results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Provide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Executive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Summary</a:t>
            </a:r>
            <a:r>
              <a:rPr sz="1100" spc="-10" dirty="0">
                <a:latin typeface="Calibri"/>
                <a:cs typeface="Calibri"/>
              </a:rPr>
              <a:t> Report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spc="-25" dirty="0">
                <a:latin typeface="Calibri"/>
                <a:cs typeface="Calibri"/>
              </a:rPr>
              <a:t>Q&amp;A</a:t>
            </a:r>
            <a:endParaRPr sz="1100">
              <a:latin typeface="Calibri"/>
              <a:cs typeface="Calibri"/>
            </a:endParaRPr>
          </a:p>
          <a:p>
            <a:pPr marL="83185" indent="-70485">
              <a:lnSpc>
                <a:spcPct val="100000"/>
              </a:lnSpc>
              <a:spcBef>
                <a:spcPts val="65"/>
              </a:spcBef>
              <a:buSzPct val="90909"/>
              <a:buFont typeface="Times New Roman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30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8119" y="5590540"/>
            <a:ext cx="6985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14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Day</a:t>
            </a:r>
            <a:r>
              <a:rPr spc="-10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1</a:t>
            </a:r>
            <a:r>
              <a:rPr spc="-10" dirty="0">
                <a:solidFill>
                  <a:srgbClr val="DA1471"/>
                </a:solidFill>
              </a:rPr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14144"/>
            <a:ext cx="4885690" cy="392747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Confirm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use-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cases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(Phishing,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Malware and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or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DLP)</a:t>
            </a:r>
            <a:endParaRPr sz="1600">
              <a:latin typeface="Arial"/>
              <a:cs typeface="Arial"/>
            </a:endParaRPr>
          </a:p>
          <a:p>
            <a:pPr marL="240665" marR="105410" indent="-227965">
              <a:lnSpc>
                <a:spcPts val="1830"/>
              </a:lnSpc>
              <a:spcBef>
                <a:spcPts val="104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requirements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before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install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(Global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Admin,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Hybrid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setup,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MFA)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Perform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installation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(automatic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manual)</a:t>
            </a:r>
            <a:endParaRPr sz="1600">
              <a:latin typeface="Arial"/>
              <a:cs typeface="Arial"/>
            </a:endParaRPr>
          </a:p>
          <a:p>
            <a:pPr marL="240665" marR="93980" indent="-227965">
              <a:lnSpc>
                <a:spcPts val="1830"/>
              </a:lnSpc>
              <a:spcBef>
                <a:spcPts val="104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Set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expectation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see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data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portal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over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next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48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hours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monitoring mode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will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provide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training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once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have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data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set.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goals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1st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session</a:t>
            </a:r>
            <a:endParaRPr sz="1600">
              <a:latin typeface="Arial"/>
              <a:cs typeface="Arial"/>
            </a:endParaRPr>
          </a:p>
          <a:p>
            <a:pPr marL="240665" marR="287020" indent="-227965">
              <a:lnSpc>
                <a:spcPts val="1830"/>
              </a:lnSpc>
              <a:spcBef>
                <a:spcPts val="104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requirements to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move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users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in-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line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protection</a:t>
            </a:r>
            <a:r>
              <a:rPr sz="1600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policy</a:t>
            </a:r>
            <a:r>
              <a:rPr sz="16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(prevention</a:t>
            </a:r>
            <a:r>
              <a:rPr sz="16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quarantine)</a:t>
            </a:r>
            <a:endParaRPr sz="1600">
              <a:latin typeface="Arial"/>
              <a:cs typeface="Arial"/>
            </a:endParaRPr>
          </a:p>
          <a:p>
            <a:pPr marL="240665" marR="591185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Schedule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 first review session for 48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to 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72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050" y="1698240"/>
            <a:ext cx="3773170" cy="326110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29</a:t>
            </a:fld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9855" y="6593205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F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9719" y="6602094"/>
            <a:ext cx="220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900" spc="-3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900" spc="-15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587" y="6500812"/>
            <a:ext cx="12182475" cy="277495"/>
            <a:chOff x="-1587" y="6500812"/>
            <a:chExt cx="12182475" cy="277495"/>
          </a:xfrm>
        </p:grpSpPr>
        <p:sp>
          <p:nvSpPr>
            <p:cNvPr id="5" name="object 5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4" y="6551930"/>
              <a:ext cx="1056640" cy="2260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247" y="6602094"/>
            <a:ext cx="1929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[Internal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Use]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Check</a:t>
            </a:r>
            <a:r>
              <a:rPr sz="9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EBEBE"/>
                </a:solidFill>
                <a:latin typeface="Calibri"/>
                <a:cs typeface="Calibri"/>
              </a:rPr>
              <a:t>Point</a:t>
            </a:r>
            <a:r>
              <a:rPr sz="9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BEBEBE"/>
                </a:solidFill>
                <a:latin typeface="Calibri"/>
                <a:cs typeface="Calibri"/>
              </a:rPr>
              <a:t>employees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DA1471"/>
                </a:solidFill>
              </a:rPr>
              <a:t>HEC</a:t>
            </a:r>
            <a:r>
              <a:rPr sz="3100" spc="-5" dirty="0">
                <a:solidFill>
                  <a:srgbClr val="DA1471"/>
                </a:solidFill>
              </a:rPr>
              <a:t> </a:t>
            </a:r>
            <a:r>
              <a:rPr sz="3100" dirty="0">
                <a:solidFill>
                  <a:srgbClr val="DA1471"/>
                </a:solidFill>
              </a:rPr>
              <a:t>Quick</a:t>
            </a:r>
            <a:r>
              <a:rPr sz="3100" spc="-10" dirty="0">
                <a:solidFill>
                  <a:srgbClr val="DA1471"/>
                </a:solidFill>
              </a:rPr>
              <a:t> </a:t>
            </a:r>
            <a:r>
              <a:rPr sz="3100" dirty="0">
                <a:solidFill>
                  <a:srgbClr val="DA1471"/>
                </a:solidFill>
              </a:rPr>
              <a:t>Start</a:t>
            </a:r>
            <a:r>
              <a:rPr sz="3100" spc="-5" dirty="0">
                <a:solidFill>
                  <a:srgbClr val="DA1471"/>
                </a:solidFill>
              </a:rPr>
              <a:t> </a:t>
            </a:r>
            <a:r>
              <a:rPr sz="3100" spc="-20" dirty="0">
                <a:solidFill>
                  <a:srgbClr val="DA1471"/>
                </a:solidFill>
              </a:rPr>
              <a:t>Guide</a:t>
            </a:r>
            <a:endParaRPr sz="3100"/>
          </a:p>
        </p:txBody>
      </p:sp>
      <p:grpSp>
        <p:nvGrpSpPr>
          <p:cNvPr id="9" name="object 9"/>
          <p:cNvGrpSpPr/>
          <p:nvPr/>
        </p:nvGrpSpPr>
        <p:grpSpPr>
          <a:xfrm>
            <a:off x="581977" y="2119947"/>
            <a:ext cx="2571115" cy="3596004"/>
            <a:chOff x="581977" y="2119947"/>
            <a:chExt cx="2571115" cy="3596004"/>
          </a:xfrm>
        </p:grpSpPr>
        <p:sp>
          <p:nvSpPr>
            <p:cNvPr id="10" name="object 10"/>
            <p:cNvSpPr/>
            <p:nvPr/>
          </p:nvSpPr>
          <p:spPr>
            <a:xfrm>
              <a:off x="58674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74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4661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4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4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935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69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909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80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4954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60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5912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4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336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30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138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80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069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5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6395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5" h="32385">
                  <a:moveTo>
                    <a:pt x="762266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76" y="31762"/>
                  </a:lnTo>
                  <a:lnTo>
                    <a:pt x="745413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66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71855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4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719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5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44466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5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255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0918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4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033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147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80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3055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429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69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6997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9876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80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64524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5862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5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53593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4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48286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60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438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80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40802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4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37860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4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3565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60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3409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5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32128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3129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4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30312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981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89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30134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5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31468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4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32725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34858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30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36590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5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3916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42571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89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46676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5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5046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4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5545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5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6089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60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66792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30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7368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60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80762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89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8777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19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680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5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05483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60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1559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39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26527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4" h="123825">
                  <a:moveTo>
                    <a:pt x="882002" y="123825"/>
                  </a:moveTo>
                  <a:lnTo>
                    <a:pt x="881049" y="122555"/>
                  </a:lnTo>
                  <a:lnTo>
                    <a:pt x="875969" y="114935"/>
                  </a:lnTo>
                  <a:lnTo>
                    <a:pt x="870254" y="107315"/>
                  </a:lnTo>
                  <a:lnTo>
                    <a:pt x="858824" y="92075"/>
                  </a:lnTo>
                  <a:lnTo>
                    <a:pt x="852474" y="85725"/>
                  </a:lnTo>
                  <a:lnTo>
                    <a:pt x="846759" y="78105"/>
                  </a:lnTo>
                  <a:lnTo>
                    <a:pt x="827709" y="57785"/>
                  </a:lnTo>
                  <a:lnTo>
                    <a:pt x="820724" y="51435"/>
                  </a:lnTo>
                  <a:lnTo>
                    <a:pt x="814374" y="43815"/>
                  </a:lnTo>
                  <a:lnTo>
                    <a:pt x="793419" y="24765"/>
                  </a:lnTo>
                  <a:lnTo>
                    <a:pt x="786434" y="19685"/>
                  </a:lnTo>
                  <a:lnTo>
                    <a:pt x="779449" y="13335"/>
                  </a:lnTo>
                  <a:lnTo>
                    <a:pt x="762304" y="0"/>
                  </a:lnTo>
                  <a:lnTo>
                    <a:pt x="119697" y="0"/>
                  </a:lnTo>
                  <a:lnTo>
                    <a:pt x="102539" y="13335"/>
                  </a:lnTo>
                  <a:lnTo>
                    <a:pt x="95554" y="19685"/>
                  </a:lnTo>
                  <a:lnTo>
                    <a:pt x="88569" y="24765"/>
                  </a:lnTo>
                  <a:lnTo>
                    <a:pt x="67614" y="43815"/>
                  </a:lnTo>
                  <a:lnTo>
                    <a:pt x="61264" y="51435"/>
                  </a:lnTo>
                  <a:lnTo>
                    <a:pt x="54279" y="57785"/>
                  </a:lnTo>
                  <a:lnTo>
                    <a:pt x="35229" y="78105"/>
                  </a:lnTo>
                  <a:lnTo>
                    <a:pt x="29514" y="85725"/>
                  </a:lnTo>
                  <a:lnTo>
                    <a:pt x="23164" y="92075"/>
                  </a:lnTo>
                  <a:lnTo>
                    <a:pt x="11747" y="107302"/>
                  </a:lnTo>
                  <a:lnTo>
                    <a:pt x="6019" y="114935"/>
                  </a:lnTo>
                  <a:lnTo>
                    <a:pt x="939" y="122555"/>
                  </a:lnTo>
                  <a:lnTo>
                    <a:pt x="0" y="123825"/>
                  </a:lnTo>
                  <a:lnTo>
                    <a:pt x="882002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4622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19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19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19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2969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89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81977" y="2562859"/>
            <a:ext cx="2571115" cy="260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800">
              <a:latin typeface="Calibri"/>
              <a:cs typeface="Calibri"/>
            </a:endParaRPr>
          </a:p>
          <a:p>
            <a:pPr marL="204470" marR="721360">
              <a:lnSpc>
                <a:spcPts val="2590"/>
              </a:lnSpc>
              <a:spcBef>
                <a:spcPts val="3890"/>
              </a:spcBef>
            </a:pPr>
            <a:r>
              <a:rPr sz="2400" dirty="0">
                <a:latin typeface="Calibri"/>
                <a:cs typeface="Calibri"/>
              </a:rPr>
              <a:t>Register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MSP </a:t>
            </a:r>
            <a:r>
              <a:rPr sz="2400" spc="-10" dirty="0">
                <a:latin typeface="Calibri"/>
                <a:cs typeface="Calibri"/>
              </a:rPr>
              <a:t>Portal</a:t>
            </a:r>
            <a:endParaRPr sz="2400">
              <a:latin typeface="Calibri"/>
              <a:cs typeface="Calibri"/>
            </a:endParaRPr>
          </a:p>
          <a:p>
            <a:pPr marL="375920" indent="-171450">
              <a:lnSpc>
                <a:spcPct val="100000"/>
              </a:lnSpc>
              <a:spcBef>
                <a:spcPts val="785"/>
              </a:spcBef>
              <a:buFont typeface="Times New Roman"/>
              <a:buChar char="•"/>
              <a:tabLst>
                <a:tab pos="376555" algn="l"/>
              </a:tabLst>
            </a:pPr>
            <a:r>
              <a:rPr sz="1900" dirty="0">
                <a:latin typeface="Calibri"/>
                <a:cs typeface="Calibri"/>
              </a:rPr>
              <a:t>Activate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Account</a:t>
            </a:r>
            <a:endParaRPr sz="1900">
              <a:latin typeface="Calibri"/>
              <a:cs typeface="Calibri"/>
            </a:endParaRPr>
          </a:p>
          <a:p>
            <a:pPr marL="375920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6555" algn="l"/>
              </a:tabLst>
            </a:pPr>
            <a:r>
              <a:rPr sz="1900" dirty="0">
                <a:latin typeface="Calibri"/>
                <a:cs typeface="Calibri"/>
              </a:rPr>
              <a:t>Customize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Branding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86740" y="5706427"/>
            <a:ext cx="2561590" cy="9525"/>
            <a:chOff x="586740" y="5706427"/>
            <a:chExt cx="2561590" cy="9525"/>
          </a:xfrm>
        </p:grpSpPr>
        <p:sp>
          <p:nvSpPr>
            <p:cNvPr id="68" name="object 68"/>
            <p:cNvSpPr/>
            <p:nvPr/>
          </p:nvSpPr>
          <p:spPr>
            <a:xfrm>
              <a:off x="58674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674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400107" y="2119947"/>
            <a:ext cx="2571115" cy="3596004"/>
            <a:chOff x="3400107" y="2119947"/>
            <a:chExt cx="2571115" cy="3596004"/>
          </a:xfrm>
        </p:grpSpPr>
        <p:sp>
          <p:nvSpPr>
            <p:cNvPr id="71" name="object 71"/>
            <p:cNvSpPr/>
            <p:nvPr/>
          </p:nvSpPr>
          <p:spPr>
            <a:xfrm>
              <a:off x="340487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0487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62791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5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5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0748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6722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79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33084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60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04042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5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8149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29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951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79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3882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4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04525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5" h="32385">
                  <a:moveTo>
                    <a:pt x="762254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64" y="31762"/>
                  </a:lnTo>
                  <a:lnTo>
                    <a:pt x="745401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54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89985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5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7532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4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2596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4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5068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39048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5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2846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1960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79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11185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0242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70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95127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88006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79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82654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7675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4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71723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4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66416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60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16251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79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158932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4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55990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4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5378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60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151539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4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150258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14942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4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48442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4794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89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148264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4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149597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4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50855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152989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29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154720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4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5729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60701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89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64806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5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16859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4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7358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4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7902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60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84922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29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19181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60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198892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89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0590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21493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4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23613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60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3372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39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44657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4" h="123825">
                  <a:moveTo>
                    <a:pt x="882002" y="123825"/>
                  </a:moveTo>
                  <a:lnTo>
                    <a:pt x="881049" y="122555"/>
                  </a:lnTo>
                  <a:lnTo>
                    <a:pt x="875969" y="114935"/>
                  </a:lnTo>
                  <a:lnTo>
                    <a:pt x="870254" y="107315"/>
                  </a:lnTo>
                  <a:lnTo>
                    <a:pt x="858824" y="92075"/>
                  </a:lnTo>
                  <a:lnTo>
                    <a:pt x="852474" y="85725"/>
                  </a:lnTo>
                  <a:lnTo>
                    <a:pt x="846759" y="78105"/>
                  </a:lnTo>
                  <a:lnTo>
                    <a:pt x="827709" y="57785"/>
                  </a:lnTo>
                  <a:lnTo>
                    <a:pt x="820724" y="51435"/>
                  </a:lnTo>
                  <a:lnTo>
                    <a:pt x="814374" y="43815"/>
                  </a:lnTo>
                  <a:lnTo>
                    <a:pt x="793419" y="24765"/>
                  </a:lnTo>
                  <a:lnTo>
                    <a:pt x="786434" y="19685"/>
                  </a:lnTo>
                  <a:lnTo>
                    <a:pt x="779449" y="13335"/>
                  </a:lnTo>
                  <a:lnTo>
                    <a:pt x="762304" y="0"/>
                  </a:lnTo>
                  <a:lnTo>
                    <a:pt x="119684" y="0"/>
                  </a:lnTo>
                  <a:lnTo>
                    <a:pt x="102539" y="13335"/>
                  </a:lnTo>
                  <a:lnTo>
                    <a:pt x="95554" y="19685"/>
                  </a:lnTo>
                  <a:lnTo>
                    <a:pt x="88569" y="24765"/>
                  </a:lnTo>
                  <a:lnTo>
                    <a:pt x="67614" y="43815"/>
                  </a:lnTo>
                  <a:lnTo>
                    <a:pt x="61264" y="51435"/>
                  </a:lnTo>
                  <a:lnTo>
                    <a:pt x="54279" y="57785"/>
                  </a:lnTo>
                  <a:lnTo>
                    <a:pt x="35229" y="78105"/>
                  </a:lnTo>
                  <a:lnTo>
                    <a:pt x="29514" y="85725"/>
                  </a:lnTo>
                  <a:lnTo>
                    <a:pt x="23164" y="92075"/>
                  </a:lnTo>
                  <a:lnTo>
                    <a:pt x="11747" y="107302"/>
                  </a:lnTo>
                  <a:lnTo>
                    <a:pt x="6019" y="114935"/>
                  </a:lnTo>
                  <a:lnTo>
                    <a:pt x="939" y="122555"/>
                  </a:lnTo>
                  <a:lnTo>
                    <a:pt x="0" y="123825"/>
                  </a:lnTo>
                  <a:lnTo>
                    <a:pt x="882002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6435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20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20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20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14782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89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400107" y="2562859"/>
            <a:ext cx="2571115" cy="257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8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3565"/>
              </a:spcBef>
            </a:pPr>
            <a:r>
              <a:rPr sz="2400" dirty="0">
                <a:latin typeface="Calibri"/>
                <a:cs typeface="Calibri"/>
              </a:rPr>
              <a:t>Onboard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Tenant</a:t>
            </a:r>
            <a:endParaRPr sz="24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Start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SaaS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Apps</a:t>
            </a:r>
            <a:endParaRPr sz="19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Learning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Mode</a:t>
            </a:r>
            <a:endParaRPr sz="19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Best </a:t>
            </a:r>
            <a:r>
              <a:rPr sz="1900" spc="-10" dirty="0">
                <a:latin typeface="Calibri"/>
                <a:cs typeface="Calibri"/>
              </a:rPr>
              <a:t>Practices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404870" y="5706427"/>
            <a:ext cx="2561590" cy="9525"/>
            <a:chOff x="3404870" y="5706427"/>
            <a:chExt cx="2561590" cy="9525"/>
          </a:xfrm>
        </p:grpSpPr>
        <p:sp>
          <p:nvSpPr>
            <p:cNvPr id="129" name="object 129"/>
            <p:cNvSpPr/>
            <p:nvPr/>
          </p:nvSpPr>
          <p:spPr>
            <a:xfrm>
              <a:off x="340487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40487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218237" y="2119947"/>
            <a:ext cx="2571115" cy="3596004"/>
            <a:chOff x="6218237" y="2119947"/>
            <a:chExt cx="2571115" cy="3596004"/>
          </a:xfrm>
        </p:grpSpPr>
        <p:sp>
          <p:nvSpPr>
            <p:cNvPr id="132" name="object 132"/>
            <p:cNvSpPr/>
            <p:nvPr/>
          </p:nvSpPr>
          <p:spPr>
            <a:xfrm>
              <a:off x="622300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2300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380920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5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5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32561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8535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79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51213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59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22171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5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19962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29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17764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79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5695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4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22655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4" h="32385">
                  <a:moveTo>
                    <a:pt x="762254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64" y="31762"/>
                  </a:lnTo>
                  <a:lnTo>
                    <a:pt x="745401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54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108114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5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09345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4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80725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4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6881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57177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5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4659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3773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79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29314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2055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70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13256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06135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79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000783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9488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4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89852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5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84545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59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8064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79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77061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5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74119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5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7191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59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69668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4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68388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6755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5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66572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6607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90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66394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4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67727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5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68985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71119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29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72849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4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7542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78830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90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82935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4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8672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5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9171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4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9715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59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003051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29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00994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59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017021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90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2403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03306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4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041742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59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05185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40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62775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5" h="123825">
                  <a:moveTo>
                    <a:pt x="882015" y="123825"/>
                  </a:moveTo>
                  <a:lnTo>
                    <a:pt x="881062" y="122555"/>
                  </a:lnTo>
                  <a:lnTo>
                    <a:pt x="875982" y="114935"/>
                  </a:lnTo>
                  <a:lnTo>
                    <a:pt x="870267" y="107315"/>
                  </a:lnTo>
                  <a:lnTo>
                    <a:pt x="858837" y="92075"/>
                  </a:lnTo>
                  <a:lnTo>
                    <a:pt x="852487" y="85725"/>
                  </a:lnTo>
                  <a:lnTo>
                    <a:pt x="846772" y="78105"/>
                  </a:lnTo>
                  <a:lnTo>
                    <a:pt x="827722" y="57785"/>
                  </a:lnTo>
                  <a:lnTo>
                    <a:pt x="820737" y="51435"/>
                  </a:lnTo>
                  <a:lnTo>
                    <a:pt x="814387" y="43815"/>
                  </a:lnTo>
                  <a:lnTo>
                    <a:pt x="793432" y="24765"/>
                  </a:lnTo>
                  <a:lnTo>
                    <a:pt x="786447" y="19685"/>
                  </a:lnTo>
                  <a:lnTo>
                    <a:pt x="779462" y="13335"/>
                  </a:lnTo>
                  <a:lnTo>
                    <a:pt x="762317" y="0"/>
                  </a:lnTo>
                  <a:lnTo>
                    <a:pt x="119697" y="0"/>
                  </a:lnTo>
                  <a:lnTo>
                    <a:pt x="102552" y="13335"/>
                  </a:lnTo>
                  <a:lnTo>
                    <a:pt x="95567" y="19685"/>
                  </a:lnTo>
                  <a:lnTo>
                    <a:pt x="88582" y="24765"/>
                  </a:lnTo>
                  <a:lnTo>
                    <a:pt x="67627" y="43815"/>
                  </a:lnTo>
                  <a:lnTo>
                    <a:pt x="61277" y="51435"/>
                  </a:lnTo>
                  <a:lnTo>
                    <a:pt x="54292" y="57785"/>
                  </a:lnTo>
                  <a:lnTo>
                    <a:pt x="35242" y="78105"/>
                  </a:lnTo>
                  <a:lnTo>
                    <a:pt x="29527" y="85725"/>
                  </a:lnTo>
                  <a:lnTo>
                    <a:pt x="23177" y="92075"/>
                  </a:lnTo>
                  <a:lnTo>
                    <a:pt x="11747" y="107302"/>
                  </a:lnTo>
                  <a:lnTo>
                    <a:pt x="6032" y="114935"/>
                  </a:lnTo>
                  <a:lnTo>
                    <a:pt x="952" y="122555"/>
                  </a:lnTo>
                  <a:lnTo>
                    <a:pt x="0" y="123825"/>
                  </a:lnTo>
                  <a:lnTo>
                    <a:pt x="882015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18248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20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20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20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6595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90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6218237" y="2562859"/>
            <a:ext cx="2571115" cy="253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800">
              <a:latin typeface="Calibri"/>
              <a:cs typeface="Calibri"/>
            </a:endParaRPr>
          </a:p>
          <a:p>
            <a:pPr marR="59055" algn="ctr">
              <a:lnSpc>
                <a:spcPct val="100000"/>
              </a:lnSpc>
              <a:spcBef>
                <a:spcPts val="3565"/>
              </a:spcBef>
            </a:pPr>
            <a:r>
              <a:rPr sz="2400" dirty="0">
                <a:latin typeface="Calibri"/>
                <a:cs typeface="Calibri"/>
              </a:rPr>
              <a:t>Proof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Concept</a:t>
            </a:r>
            <a:endParaRPr sz="24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spc="-10" dirty="0">
                <a:latin typeface="Calibri"/>
                <a:cs typeface="Calibri"/>
              </a:rPr>
              <a:t>Milestones</a:t>
            </a:r>
            <a:endParaRPr sz="1900">
              <a:latin typeface="Calibri"/>
              <a:cs typeface="Calibri"/>
            </a:endParaRPr>
          </a:p>
          <a:p>
            <a:pPr marL="375285" marR="506095" indent="-171450">
              <a:lnSpc>
                <a:spcPts val="2060"/>
              </a:lnSpc>
              <a:spcBef>
                <a:spcPts val="36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Security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Checkup Report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6223000" y="5706427"/>
            <a:ext cx="2561590" cy="9525"/>
            <a:chOff x="6223000" y="5706427"/>
            <a:chExt cx="2561590" cy="9525"/>
          </a:xfrm>
        </p:grpSpPr>
        <p:sp>
          <p:nvSpPr>
            <p:cNvPr id="190" name="object 190"/>
            <p:cNvSpPr/>
            <p:nvPr/>
          </p:nvSpPr>
          <p:spPr>
            <a:xfrm>
              <a:off x="622300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22300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9036367" y="2119947"/>
            <a:ext cx="2571115" cy="3596004"/>
            <a:chOff x="9036367" y="2119947"/>
            <a:chExt cx="2571115" cy="3596004"/>
          </a:xfrm>
        </p:grpSpPr>
        <p:sp>
          <p:nvSpPr>
            <p:cNvPr id="193" name="object 193"/>
            <p:cNvSpPr/>
            <p:nvPr/>
          </p:nvSpPr>
          <p:spPr>
            <a:xfrm>
              <a:off x="904113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2561590" y="3586480"/>
                  </a:moveTo>
                  <a:lnTo>
                    <a:pt x="0" y="3586480"/>
                  </a:lnTo>
                  <a:lnTo>
                    <a:pt x="0" y="0"/>
                  </a:lnTo>
                  <a:lnTo>
                    <a:pt x="2561590" y="0"/>
                  </a:lnTo>
                  <a:lnTo>
                    <a:pt x="2561590" y="3586480"/>
                  </a:lnTo>
                  <a:close/>
                </a:path>
              </a:pathLst>
            </a:custGeom>
            <a:solidFill>
              <a:srgbClr val="EFCAD4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41130" y="2124710"/>
              <a:ext cx="2561590" cy="3586479"/>
            </a:xfrm>
            <a:custGeom>
              <a:avLst/>
              <a:gdLst/>
              <a:ahLst/>
              <a:cxnLst/>
              <a:rect l="l" t="t" r="r" b="b"/>
              <a:pathLst>
                <a:path w="2561590" h="3586479">
                  <a:moveTo>
                    <a:pt x="0" y="0"/>
                  </a:moveTo>
                  <a:lnTo>
                    <a:pt x="2561590" y="0"/>
                  </a:lnTo>
                  <a:lnTo>
                    <a:pt x="2561590" y="3586480"/>
                  </a:lnTo>
                  <a:lnTo>
                    <a:pt x="0" y="3586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FC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199051" y="3543935"/>
              <a:ext cx="245745" cy="14604"/>
            </a:xfrm>
            <a:custGeom>
              <a:avLst/>
              <a:gdLst/>
              <a:ahLst/>
              <a:cxnLst/>
              <a:rect l="l" t="t" r="r" b="b"/>
              <a:pathLst>
                <a:path w="245745" h="14604">
                  <a:moveTo>
                    <a:pt x="178753" y="12065"/>
                  </a:moveTo>
                  <a:lnTo>
                    <a:pt x="66993" y="12065"/>
                  </a:lnTo>
                  <a:lnTo>
                    <a:pt x="29528" y="6985"/>
                  </a:lnTo>
                  <a:lnTo>
                    <a:pt x="20638" y="4445"/>
                  </a:lnTo>
                  <a:lnTo>
                    <a:pt x="11113" y="3175"/>
                  </a:lnTo>
                  <a:lnTo>
                    <a:pt x="0" y="0"/>
                  </a:lnTo>
                  <a:lnTo>
                    <a:pt x="245747" y="0"/>
                  </a:lnTo>
                  <a:lnTo>
                    <a:pt x="234633" y="3175"/>
                  </a:lnTo>
                  <a:lnTo>
                    <a:pt x="225108" y="4445"/>
                  </a:lnTo>
                  <a:lnTo>
                    <a:pt x="216218" y="6985"/>
                  </a:lnTo>
                  <a:lnTo>
                    <a:pt x="178753" y="12065"/>
                  </a:lnTo>
                  <a:close/>
                </a:path>
                <a:path w="245745" h="14604">
                  <a:moveTo>
                    <a:pt x="141292" y="14605"/>
                  </a:moveTo>
                  <a:lnTo>
                    <a:pt x="104454" y="14605"/>
                  </a:lnTo>
                  <a:lnTo>
                    <a:pt x="85408" y="13335"/>
                  </a:lnTo>
                  <a:lnTo>
                    <a:pt x="76518" y="12065"/>
                  </a:lnTo>
                  <a:lnTo>
                    <a:pt x="169228" y="12065"/>
                  </a:lnTo>
                  <a:lnTo>
                    <a:pt x="160338" y="13335"/>
                  </a:lnTo>
                  <a:lnTo>
                    <a:pt x="141292" y="14605"/>
                  </a:lnTo>
                  <a:close/>
                </a:path>
              </a:pathLst>
            </a:custGeom>
            <a:solidFill>
              <a:srgbClr val="AF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143743" y="3527425"/>
              <a:ext cx="356870" cy="16510"/>
            </a:xfrm>
            <a:custGeom>
              <a:avLst/>
              <a:gdLst/>
              <a:ahLst/>
              <a:cxnLst/>
              <a:rect l="l" t="t" r="r" b="b"/>
              <a:pathLst>
                <a:path w="356870" h="16510">
                  <a:moveTo>
                    <a:pt x="301054" y="16510"/>
                  </a:moveTo>
                  <a:lnTo>
                    <a:pt x="55308" y="16510"/>
                  </a:lnTo>
                  <a:lnTo>
                    <a:pt x="48641" y="14605"/>
                  </a:lnTo>
                  <a:lnTo>
                    <a:pt x="39116" y="13335"/>
                  </a:lnTo>
                  <a:lnTo>
                    <a:pt x="30226" y="10795"/>
                  </a:lnTo>
                  <a:lnTo>
                    <a:pt x="21336" y="6985"/>
                  </a:lnTo>
                  <a:lnTo>
                    <a:pt x="12446" y="4445"/>
                  </a:lnTo>
                  <a:lnTo>
                    <a:pt x="0" y="0"/>
                  </a:lnTo>
                  <a:lnTo>
                    <a:pt x="356363" y="0"/>
                  </a:lnTo>
                  <a:lnTo>
                    <a:pt x="343916" y="4445"/>
                  </a:lnTo>
                  <a:lnTo>
                    <a:pt x="335026" y="6985"/>
                  </a:lnTo>
                  <a:lnTo>
                    <a:pt x="326136" y="10795"/>
                  </a:lnTo>
                  <a:lnTo>
                    <a:pt x="317246" y="13335"/>
                  </a:lnTo>
                  <a:lnTo>
                    <a:pt x="307721" y="14605"/>
                  </a:lnTo>
                  <a:lnTo>
                    <a:pt x="301054" y="16510"/>
                  </a:lnTo>
                  <a:close/>
                </a:path>
              </a:pathLst>
            </a:custGeom>
            <a:solidFill>
              <a:srgbClr val="B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103484" y="3511550"/>
              <a:ext cx="436880" cy="15875"/>
            </a:xfrm>
            <a:custGeom>
              <a:avLst/>
              <a:gdLst/>
              <a:ahLst/>
              <a:cxnLst/>
              <a:rect l="l" t="t" r="r" b="b"/>
              <a:pathLst>
                <a:path w="436879" h="15875">
                  <a:moveTo>
                    <a:pt x="396621" y="15875"/>
                  </a:moveTo>
                  <a:lnTo>
                    <a:pt x="40258" y="15875"/>
                  </a:lnTo>
                  <a:lnTo>
                    <a:pt x="17145" y="7620"/>
                  </a:lnTo>
                  <a:lnTo>
                    <a:pt x="8890" y="3810"/>
                  </a:lnTo>
                  <a:lnTo>
                    <a:pt x="0" y="0"/>
                  </a:lnTo>
                  <a:lnTo>
                    <a:pt x="436880" y="0"/>
                  </a:lnTo>
                  <a:lnTo>
                    <a:pt x="427990" y="3810"/>
                  </a:lnTo>
                  <a:lnTo>
                    <a:pt x="419735" y="7620"/>
                  </a:lnTo>
                  <a:lnTo>
                    <a:pt x="396621" y="15875"/>
                  </a:lnTo>
                  <a:close/>
                </a:path>
              </a:pathLst>
            </a:custGeom>
            <a:solidFill>
              <a:srgbClr val="B1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069344" y="3495040"/>
              <a:ext cx="505459" cy="16510"/>
            </a:xfrm>
            <a:custGeom>
              <a:avLst/>
              <a:gdLst/>
              <a:ahLst/>
              <a:cxnLst/>
              <a:rect l="l" t="t" r="r" b="b"/>
              <a:pathLst>
                <a:path w="505459" h="16510">
                  <a:moveTo>
                    <a:pt x="471020" y="16510"/>
                  </a:moveTo>
                  <a:lnTo>
                    <a:pt x="34140" y="16510"/>
                  </a:lnTo>
                  <a:lnTo>
                    <a:pt x="25885" y="12700"/>
                  </a:lnTo>
                  <a:lnTo>
                    <a:pt x="16995" y="8890"/>
                  </a:lnTo>
                  <a:lnTo>
                    <a:pt x="0" y="0"/>
                  </a:lnTo>
                  <a:lnTo>
                    <a:pt x="505161" y="0"/>
                  </a:lnTo>
                  <a:lnTo>
                    <a:pt x="488165" y="8890"/>
                  </a:lnTo>
                  <a:lnTo>
                    <a:pt x="479275" y="12700"/>
                  </a:lnTo>
                  <a:lnTo>
                    <a:pt x="471020" y="16510"/>
                  </a:lnTo>
                  <a:close/>
                </a:path>
              </a:pathLst>
            </a:custGeom>
            <a:solidFill>
              <a:srgbClr val="B3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040302" y="3479165"/>
              <a:ext cx="563245" cy="15875"/>
            </a:xfrm>
            <a:custGeom>
              <a:avLst/>
              <a:gdLst/>
              <a:ahLst/>
              <a:cxnLst/>
              <a:rect l="l" t="t" r="r" b="b"/>
              <a:pathLst>
                <a:path w="563245" h="15875">
                  <a:moveTo>
                    <a:pt x="534203" y="15875"/>
                  </a:moveTo>
                  <a:lnTo>
                    <a:pt x="29041" y="15875"/>
                  </a:lnTo>
                  <a:lnTo>
                    <a:pt x="4762" y="3175"/>
                  </a:lnTo>
                  <a:lnTo>
                    <a:pt x="0" y="0"/>
                  </a:lnTo>
                  <a:lnTo>
                    <a:pt x="563245" y="0"/>
                  </a:lnTo>
                  <a:lnTo>
                    <a:pt x="558482" y="3175"/>
                  </a:lnTo>
                  <a:lnTo>
                    <a:pt x="534203" y="1587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017759" y="3463925"/>
              <a:ext cx="608330" cy="15240"/>
            </a:xfrm>
            <a:custGeom>
              <a:avLst/>
              <a:gdLst/>
              <a:ahLst/>
              <a:cxnLst/>
              <a:rect l="l" t="t" r="r" b="b"/>
              <a:pathLst>
                <a:path w="608329" h="15239">
                  <a:moveTo>
                    <a:pt x="585787" y="15240"/>
                  </a:moveTo>
                  <a:lnTo>
                    <a:pt x="22542" y="15240"/>
                  </a:lnTo>
                  <a:lnTo>
                    <a:pt x="19685" y="13335"/>
                  </a:lnTo>
                  <a:lnTo>
                    <a:pt x="11430" y="8255"/>
                  </a:lnTo>
                  <a:lnTo>
                    <a:pt x="3810" y="3175"/>
                  </a:lnTo>
                  <a:lnTo>
                    <a:pt x="0" y="0"/>
                  </a:lnTo>
                  <a:lnTo>
                    <a:pt x="608330" y="0"/>
                  </a:lnTo>
                  <a:lnTo>
                    <a:pt x="604520" y="3175"/>
                  </a:lnTo>
                  <a:lnTo>
                    <a:pt x="596900" y="8255"/>
                  </a:lnTo>
                  <a:lnTo>
                    <a:pt x="588645" y="13335"/>
                  </a:lnTo>
                  <a:lnTo>
                    <a:pt x="585787" y="15240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995778" y="3448050"/>
              <a:ext cx="652780" cy="15875"/>
            </a:xfrm>
            <a:custGeom>
              <a:avLst/>
              <a:gdLst/>
              <a:ahLst/>
              <a:cxnLst/>
              <a:rect l="l" t="t" r="r" b="b"/>
              <a:pathLst>
                <a:path w="652779" h="15875">
                  <a:moveTo>
                    <a:pt x="630311" y="15875"/>
                  </a:moveTo>
                  <a:lnTo>
                    <a:pt x="21980" y="15875"/>
                  </a:lnTo>
                  <a:lnTo>
                    <a:pt x="18171" y="12700"/>
                  </a:lnTo>
                  <a:lnTo>
                    <a:pt x="10551" y="7620"/>
                  </a:lnTo>
                  <a:lnTo>
                    <a:pt x="0" y="0"/>
                  </a:lnTo>
                  <a:lnTo>
                    <a:pt x="652292" y="0"/>
                  </a:lnTo>
                  <a:lnTo>
                    <a:pt x="641740" y="7620"/>
                  </a:lnTo>
                  <a:lnTo>
                    <a:pt x="634120" y="12700"/>
                  </a:lnTo>
                  <a:lnTo>
                    <a:pt x="630311" y="1587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975087" y="3431540"/>
              <a:ext cx="694055" cy="16510"/>
            </a:xfrm>
            <a:custGeom>
              <a:avLst/>
              <a:gdLst/>
              <a:ahLst/>
              <a:cxnLst/>
              <a:rect l="l" t="t" r="r" b="b"/>
              <a:pathLst>
                <a:path w="694054" h="16510">
                  <a:moveTo>
                    <a:pt x="672982" y="16510"/>
                  </a:moveTo>
                  <a:lnTo>
                    <a:pt x="20691" y="16510"/>
                  </a:lnTo>
                  <a:lnTo>
                    <a:pt x="8382" y="7620"/>
                  </a:lnTo>
                  <a:lnTo>
                    <a:pt x="0" y="0"/>
                  </a:lnTo>
                  <a:lnTo>
                    <a:pt x="693674" y="0"/>
                  </a:lnTo>
                  <a:lnTo>
                    <a:pt x="685292" y="7620"/>
                  </a:lnTo>
                  <a:lnTo>
                    <a:pt x="672982" y="16510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940786" y="3399789"/>
              <a:ext cx="762635" cy="32384"/>
            </a:xfrm>
            <a:custGeom>
              <a:avLst/>
              <a:gdLst/>
              <a:ahLst/>
              <a:cxnLst/>
              <a:rect l="l" t="t" r="r" b="b"/>
              <a:pathLst>
                <a:path w="762634" h="32385">
                  <a:moveTo>
                    <a:pt x="762254" y="0"/>
                  </a:moveTo>
                  <a:lnTo>
                    <a:pt x="0" y="0"/>
                  </a:lnTo>
                  <a:lnTo>
                    <a:pt x="1397" y="1282"/>
                  </a:lnTo>
                  <a:lnTo>
                    <a:pt x="7747" y="7632"/>
                  </a:lnTo>
                  <a:lnTo>
                    <a:pt x="16827" y="15887"/>
                  </a:lnTo>
                  <a:lnTo>
                    <a:pt x="34290" y="31762"/>
                  </a:lnTo>
                  <a:lnTo>
                    <a:pt x="727964" y="31762"/>
                  </a:lnTo>
                  <a:lnTo>
                    <a:pt x="745401" y="15887"/>
                  </a:lnTo>
                  <a:lnTo>
                    <a:pt x="754507" y="7632"/>
                  </a:lnTo>
                  <a:lnTo>
                    <a:pt x="760857" y="1282"/>
                  </a:lnTo>
                  <a:lnTo>
                    <a:pt x="762254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926245" y="3384550"/>
              <a:ext cx="791845" cy="15240"/>
            </a:xfrm>
            <a:custGeom>
              <a:avLst/>
              <a:gdLst/>
              <a:ahLst/>
              <a:cxnLst/>
              <a:rect l="l" t="t" r="r" b="b"/>
              <a:pathLst>
                <a:path w="791845" h="15239">
                  <a:moveTo>
                    <a:pt x="776807" y="15240"/>
                  </a:moveTo>
                  <a:lnTo>
                    <a:pt x="14552" y="15240"/>
                  </a:lnTo>
                  <a:lnTo>
                    <a:pt x="8964" y="10160"/>
                  </a:lnTo>
                  <a:lnTo>
                    <a:pt x="0" y="0"/>
                  </a:lnTo>
                  <a:lnTo>
                    <a:pt x="791359" y="0"/>
                  </a:lnTo>
                  <a:lnTo>
                    <a:pt x="782394" y="10160"/>
                  </a:lnTo>
                  <a:lnTo>
                    <a:pt x="776807" y="1524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911587" y="3368040"/>
              <a:ext cx="821055" cy="16510"/>
            </a:xfrm>
            <a:custGeom>
              <a:avLst/>
              <a:gdLst/>
              <a:ahLst/>
              <a:cxnLst/>
              <a:rect l="l" t="t" r="r" b="b"/>
              <a:pathLst>
                <a:path w="821054" h="16510">
                  <a:moveTo>
                    <a:pt x="806016" y="16510"/>
                  </a:moveTo>
                  <a:lnTo>
                    <a:pt x="14657" y="16510"/>
                  </a:lnTo>
                  <a:lnTo>
                    <a:pt x="4572" y="5080"/>
                  </a:lnTo>
                  <a:lnTo>
                    <a:pt x="0" y="0"/>
                  </a:lnTo>
                  <a:lnTo>
                    <a:pt x="820674" y="0"/>
                  </a:lnTo>
                  <a:lnTo>
                    <a:pt x="816102" y="5080"/>
                  </a:lnTo>
                  <a:lnTo>
                    <a:pt x="806016" y="1651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898856" y="3352165"/>
              <a:ext cx="846455" cy="15875"/>
            </a:xfrm>
            <a:custGeom>
              <a:avLst/>
              <a:gdLst/>
              <a:ahLst/>
              <a:cxnLst/>
              <a:rect l="l" t="t" r="r" b="b"/>
              <a:pathLst>
                <a:path w="846454" h="15875">
                  <a:moveTo>
                    <a:pt x="833405" y="15875"/>
                  </a:moveTo>
                  <a:lnTo>
                    <a:pt x="12731" y="15875"/>
                  </a:lnTo>
                  <a:lnTo>
                    <a:pt x="11588" y="14605"/>
                  </a:lnTo>
                  <a:lnTo>
                    <a:pt x="5238" y="6985"/>
                  </a:lnTo>
                  <a:lnTo>
                    <a:pt x="0" y="0"/>
                  </a:lnTo>
                  <a:lnTo>
                    <a:pt x="846137" y="0"/>
                  </a:lnTo>
                  <a:lnTo>
                    <a:pt x="840898" y="6985"/>
                  </a:lnTo>
                  <a:lnTo>
                    <a:pt x="834548" y="14605"/>
                  </a:lnTo>
                  <a:lnTo>
                    <a:pt x="833405" y="1587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886949" y="3336290"/>
              <a:ext cx="869950" cy="15875"/>
            </a:xfrm>
            <a:custGeom>
              <a:avLst/>
              <a:gdLst/>
              <a:ahLst/>
              <a:cxnLst/>
              <a:rect l="l" t="t" r="r" b="b"/>
              <a:pathLst>
                <a:path w="869950" h="15875">
                  <a:moveTo>
                    <a:pt x="858043" y="15875"/>
                  </a:moveTo>
                  <a:lnTo>
                    <a:pt x="11906" y="15875"/>
                  </a:lnTo>
                  <a:lnTo>
                    <a:pt x="0" y="0"/>
                  </a:lnTo>
                  <a:lnTo>
                    <a:pt x="869950" y="0"/>
                  </a:lnTo>
                  <a:lnTo>
                    <a:pt x="858043" y="15875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875308" y="3319780"/>
              <a:ext cx="893444" cy="16510"/>
            </a:xfrm>
            <a:custGeom>
              <a:avLst/>
              <a:gdLst/>
              <a:ahLst/>
              <a:cxnLst/>
              <a:rect l="l" t="t" r="r" b="b"/>
              <a:pathLst>
                <a:path w="893445" h="16510">
                  <a:moveTo>
                    <a:pt x="881591" y="16510"/>
                  </a:moveTo>
                  <a:lnTo>
                    <a:pt x="11641" y="16510"/>
                  </a:lnTo>
                  <a:lnTo>
                    <a:pt x="6561" y="8890"/>
                  </a:lnTo>
                  <a:lnTo>
                    <a:pt x="846" y="1270"/>
                  </a:lnTo>
                  <a:lnTo>
                    <a:pt x="0" y="0"/>
                  </a:lnTo>
                  <a:lnTo>
                    <a:pt x="893233" y="0"/>
                  </a:lnTo>
                  <a:lnTo>
                    <a:pt x="892386" y="1270"/>
                  </a:lnTo>
                  <a:lnTo>
                    <a:pt x="886671" y="8890"/>
                  </a:lnTo>
                  <a:lnTo>
                    <a:pt x="881591" y="16510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64724" y="3303905"/>
              <a:ext cx="914400" cy="15875"/>
            </a:xfrm>
            <a:custGeom>
              <a:avLst/>
              <a:gdLst/>
              <a:ahLst/>
              <a:cxnLst/>
              <a:rect l="l" t="t" r="r" b="b"/>
              <a:pathLst>
                <a:path w="914400" h="15875">
                  <a:moveTo>
                    <a:pt x="903816" y="15875"/>
                  </a:moveTo>
                  <a:lnTo>
                    <a:pt x="10583" y="15875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03816" y="15875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855863" y="3288665"/>
              <a:ext cx="932180" cy="15240"/>
            </a:xfrm>
            <a:custGeom>
              <a:avLst/>
              <a:gdLst/>
              <a:ahLst/>
              <a:cxnLst/>
              <a:rect l="l" t="t" r="r" b="b"/>
              <a:pathLst>
                <a:path w="932179" h="15239">
                  <a:moveTo>
                    <a:pt x="923261" y="15240"/>
                  </a:moveTo>
                  <a:lnTo>
                    <a:pt x="8861" y="15240"/>
                  </a:lnTo>
                  <a:lnTo>
                    <a:pt x="5051" y="9525"/>
                  </a:lnTo>
                  <a:lnTo>
                    <a:pt x="0" y="0"/>
                  </a:lnTo>
                  <a:lnTo>
                    <a:pt x="932122" y="0"/>
                  </a:lnTo>
                  <a:lnTo>
                    <a:pt x="927071" y="9525"/>
                  </a:lnTo>
                  <a:lnTo>
                    <a:pt x="923261" y="1524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847445" y="3272790"/>
              <a:ext cx="949325" cy="15875"/>
            </a:xfrm>
            <a:custGeom>
              <a:avLst/>
              <a:gdLst/>
              <a:ahLst/>
              <a:cxnLst/>
              <a:rect l="l" t="t" r="r" b="b"/>
              <a:pathLst>
                <a:path w="949325" h="15875">
                  <a:moveTo>
                    <a:pt x="940540" y="15875"/>
                  </a:moveTo>
                  <a:lnTo>
                    <a:pt x="8418" y="15875"/>
                  </a:lnTo>
                  <a:lnTo>
                    <a:pt x="0" y="0"/>
                  </a:lnTo>
                  <a:lnTo>
                    <a:pt x="948959" y="0"/>
                  </a:lnTo>
                  <a:lnTo>
                    <a:pt x="940540" y="1587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838689" y="3256280"/>
              <a:ext cx="966469" cy="16510"/>
            </a:xfrm>
            <a:custGeom>
              <a:avLst/>
              <a:gdLst/>
              <a:ahLst/>
              <a:cxnLst/>
              <a:rect l="l" t="t" r="r" b="b"/>
              <a:pathLst>
                <a:path w="966470" h="16510">
                  <a:moveTo>
                    <a:pt x="957714" y="16510"/>
                  </a:moveTo>
                  <a:lnTo>
                    <a:pt x="8755" y="16510"/>
                  </a:lnTo>
                  <a:lnTo>
                    <a:pt x="0" y="0"/>
                  </a:lnTo>
                  <a:lnTo>
                    <a:pt x="966470" y="0"/>
                  </a:lnTo>
                  <a:lnTo>
                    <a:pt x="957714" y="1651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831387" y="3240405"/>
              <a:ext cx="981075" cy="15875"/>
            </a:xfrm>
            <a:custGeom>
              <a:avLst/>
              <a:gdLst/>
              <a:ahLst/>
              <a:cxnLst/>
              <a:rect l="l" t="t" r="r" b="b"/>
              <a:pathLst>
                <a:path w="981075" h="15875">
                  <a:moveTo>
                    <a:pt x="973772" y="15875"/>
                  </a:moveTo>
                  <a:lnTo>
                    <a:pt x="7302" y="15875"/>
                  </a:lnTo>
                  <a:lnTo>
                    <a:pt x="3492" y="6985"/>
                  </a:lnTo>
                  <a:lnTo>
                    <a:pt x="0" y="0"/>
                  </a:lnTo>
                  <a:lnTo>
                    <a:pt x="981075" y="0"/>
                  </a:lnTo>
                  <a:lnTo>
                    <a:pt x="977582" y="6985"/>
                  </a:lnTo>
                  <a:lnTo>
                    <a:pt x="973772" y="1587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824266" y="3223895"/>
              <a:ext cx="995680" cy="16510"/>
            </a:xfrm>
            <a:custGeom>
              <a:avLst/>
              <a:gdLst/>
              <a:ahLst/>
              <a:cxnLst/>
              <a:rect l="l" t="t" r="r" b="b"/>
              <a:pathLst>
                <a:path w="995679" h="16510">
                  <a:moveTo>
                    <a:pt x="988196" y="16510"/>
                  </a:moveTo>
                  <a:lnTo>
                    <a:pt x="7121" y="16510"/>
                  </a:lnTo>
                  <a:lnTo>
                    <a:pt x="6803" y="15875"/>
                  </a:lnTo>
                  <a:lnTo>
                    <a:pt x="0" y="0"/>
                  </a:lnTo>
                  <a:lnTo>
                    <a:pt x="995317" y="0"/>
                  </a:lnTo>
                  <a:lnTo>
                    <a:pt x="988513" y="15875"/>
                  </a:lnTo>
                  <a:lnTo>
                    <a:pt x="988196" y="1651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818914" y="3209290"/>
              <a:ext cx="1006475" cy="14604"/>
            </a:xfrm>
            <a:custGeom>
              <a:avLst/>
              <a:gdLst/>
              <a:ahLst/>
              <a:cxnLst/>
              <a:rect l="l" t="t" r="r" b="b"/>
              <a:pathLst>
                <a:path w="1006475" h="14605">
                  <a:moveTo>
                    <a:pt x="1000669" y="14605"/>
                  </a:moveTo>
                  <a:lnTo>
                    <a:pt x="5352" y="14605"/>
                  </a:lnTo>
                  <a:lnTo>
                    <a:pt x="4535" y="12700"/>
                  </a:lnTo>
                  <a:lnTo>
                    <a:pt x="0" y="0"/>
                  </a:lnTo>
                  <a:lnTo>
                    <a:pt x="1006021" y="0"/>
                  </a:lnTo>
                  <a:lnTo>
                    <a:pt x="1001485" y="12700"/>
                  </a:lnTo>
                  <a:lnTo>
                    <a:pt x="1000669" y="14605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813017" y="3192780"/>
              <a:ext cx="1017905" cy="16510"/>
            </a:xfrm>
            <a:custGeom>
              <a:avLst/>
              <a:gdLst/>
              <a:ahLst/>
              <a:cxnLst/>
              <a:rect l="l" t="t" r="r" b="b"/>
              <a:pathLst>
                <a:path w="1017904" h="16510">
                  <a:moveTo>
                    <a:pt x="1011917" y="16510"/>
                  </a:moveTo>
                  <a:lnTo>
                    <a:pt x="5896" y="16510"/>
                  </a:lnTo>
                  <a:lnTo>
                    <a:pt x="0" y="0"/>
                  </a:lnTo>
                  <a:lnTo>
                    <a:pt x="1017814" y="0"/>
                  </a:lnTo>
                  <a:lnTo>
                    <a:pt x="1011917" y="16510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807983" y="3176905"/>
              <a:ext cx="1028065" cy="15875"/>
            </a:xfrm>
            <a:custGeom>
              <a:avLst/>
              <a:gdLst/>
              <a:ahLst/>
              <a:cxnLst/>
              <a:rect l="l" t="t" r="r" b="b"/>
              <a:pathLst>
                <a:path w="1028065" h="15875">
                  <a:moveTo>
                    <a:pt x="1022849" y="15875"/>
                  </a:moveTo>
                  <a:lnTo>
                    <a:pt x="5034" y="15875"/>
                  </a:lnTo>
                  <a:lnTo>
                    <a:pt x="2766" y="9525"/>
                  </a:lnTo>
                  <a:lnTo>
                    <a:pt x="226" y="635"/>
                  </a:lnTo>
                  <a:lnTo>
                    <a:pt x="0" y="0"/>
                  </a:lnTo>
                  <a:lnTo>
                    <a:pt x="1027883" y="0"/>
                  </a:lnTo>
                  <a:lnTo>
                    <a:pt x="1027656" y="635"/>
                  </a:lnTo>
                  <a:lnTo>
                    <a:pt x="1025116" y="9525"/>
                  </a:lnTo>
                  <a:lnTo>
                    <a:pt x="1022849" y="15875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802676" y="3160395"/>
              <a:ext cx="1038860" cy="16510"/>
            </a:xfrm>
            <a:custGeom>
              <a:avLst/>
              <a:gdLst/>
              <a:ahLst/>
              <a:cxnLst/>
              <a:rect l="l" t="t" r="r" b="b"/>
              <a:pathLst>
                <a:path w="1038859" h="16510">
                  <a:moveTo>
                    <a:pt x="1033190" y="16510"/>
                  </a:moveTo>
                  <a:lnTo>
                    <a:pt x="5306" y="16510"/>
                  </a:lnTo>
                  <a:lnTo>
                    <a:pt x="2358" y="8255"/>
                  </a:lnTo>
                  <a:lnTo>
                    <a:pt x="0" y="0"/>
                  </a:lnTo>
                  <a:lnTo>
                    <a:pt x="1038497" y="0"/>
                  </a:lnTo>
                  <a:lnTo>
                    <a:pt x="1036138" y="8255"/>
                  </a:lnTo>
                  <a:lnTo>
                    <a:pt x="1033190" y="1651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798775" y="3144520"/>
              <a:ext cx="1046480" cy="15875"/>
            </a:xfrm>
            <a:custGeom>
              <a:avLst/>
              <a:gdLst/>
              <a:ahLst/>
              <a:cxnLst/>
              <a:rect l="l" t="t" r="r" b="b"/>
              <a:pathLst>
                <a:path w="1046479" h="15875">
                  <a:moveTo>
                    <a:pt x="1042397" y="15875"/>
                  </a:moveTo>
                  <a:lnTo>
                    <a:pt x="3900" y="15875"/>
                  </a:lnTo>
                  <a:lnTo>
                    <a:pt x="3719" y="15240"/>
                  </a:lnTo>
                  <a:lnTo>
                    <a:pt x="1814" y="6350"/>
                  </a:lnTo>
                  <a:lnTo>
                    <a:pt x="0" y="0"/>
                  </a:lnTo>
                  <a:lnTo>
                    <a:pt x="1046298" y="0"/>
                  </a:lnTo>
                  <a:lnTo>
                    <a:pt x="1044484" y="6350"/>
                  </a:lnTo>
                  <a:lnTo>
                    <a:pt x="1042579" y="15240"/>
                  </a:lnTo>
                  <a:lnTo>
                    <a:pt x="1042397" y="15875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795192" y="3128010"/>
              <a:ext cx="1053465" cy="16510"/>
            </a:xfrm>
            <a:custGeom>
              <a:avLst/>
              <a:gdLst/>
              <a:ahLst/>
              <a:cxnLst/>
              <a:rect l="l" t="t" r="r" b="b"/>
              <a:pathLst>
                <a:path w="1053465" h="16510">
                  <a:moveTo>
                    <a:pt x="1049881" y="16510"/>
                  </a:moveTo>
                  <a:lnTo>
                    <a:pt x="3583" y="16510"/>
                  </a:lnTo>
                  <a:lnTo>
                    <a:pt x="2857" y="13970"/>
                  </a:lnTo>
                  <a:lnTo>
                    <a:pt x="952" y="5080"/>
                  </a:lnTo>
                  <a:lnTo>
                    <a:pt x="0" y="0"/>
                  </a:lnTo>
                  <a:lnTo>
                    <a:pt x="1053465" y="0"/>
                  </a:lnTo>
                  <a:lnTo>
                    <a:pt x="1052512" y="5080"/>
                  </a:lnTo>
                  <a:lnTo>
                    <a:pt x="1050607" y="13970"/>
                  </a:lnTo>
                  <a:lnTo>
                    <a:pt x="1049881" y="1651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792250" y="3113405"/>
              <a:ext cx="1059815" cy="14604"/>
            </a:xfrm>
            <a:custGeom>
              <a:avLst/>
              <a:gdLst/>
              <a:ahLst/>
              <a:cxnLst/>
              <a:rect l="l" t="t" r="r" b="b"/>
              <a:pathLst>
                <a:path w="1059815" h="14605">
                  <a:moveTo>
                    <a:pt x="1056407" y="14605"/>
                  </a:moveTo>
                  <a:lnTo>
                    <a:pt x="2942" y="14605"/>
                  </a:lnTo>
                  <a:lnTo>
                    <a:pt x="1989" y="9525"/>
                  </a:lnTo>
                  <a:lnTo>
                    <a:pt x="84" y="635"/>
                  </a:lnTo>
                  <a:lnTo>
                    <a:pt x="0" y="0"/>
                  </a:lnTo>
                  <a:lnTo>
                    <a:pt x="1059349" y="0"/>
                  </a:lnTo>
                  <a:lnTo>
                    <a:pt x="1059264" y="635"/>
                  </a:lnTo>
                  <a:lnTo>
                    <a:pt x="1057359" y="9525"/>
                  </a:lnTo>
                  <a:lnTo>
                    <a:pt x="1056407" y="14605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790048" y="3096895"/>
              <a:ext cx="1064260" cy="16510"/>
            </a:xfrm>
            <a:custGeom>
              <a:avLst/>
              <a:gdLst/>
              <a:ahLst/>
              <a:cxnLst/>
              <a:rect l="l" t="t" r="r" b="b"/>
              <a:pathLst>
                <a:path w="1064259" h="16510">
                  <a:moveTo>
                    <a:pt x="1061550" y="16510"/>
                  </a:moveTo>
                  <a:lnTo>
                    <a:pt x="2201" y="16510"/>
                  </a:lnTo>
                  <a:lnTo>
                    <a:pt x="0" y="0"/>
                  </a:lnTo>
                  <a:lnTo>
                    <a:pt x="1063751" y="0"/>
                  </a:lnTo>
                  <a:lnTo>
                    <a:pt x="1061550" y="1651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787799" y="3081020"/>
              <a:ext cx="1068705" cy="15875"/>
            </a:xfrm>
            <a:custGeom>
              <a:avLst/>
              <a:gdLst/>
              <a:ahLst/>
              <a:cxnLst/>
              <a:rect l="l" t="t" r="r" b="b"/>
              <a:pathLst>
                <a:path w="1068704" h="15875">
                  <a:moveTo>
                    <a:pt x="1066001" y="15875"/>
                  </a:moveTo>
                  <a:lnTo>
                    <a:pt x="2249" y="15875"/>
                  </a:lnTo>
                  <a:lnTo>
                    <a:pt x="1995" y="13970"/>
                  </a:lnTo>
                  <a:lnTo>
                    <a:pt x="0" y="0"/>
                  </a:lnTo>
                  <a:lnTo>
                    <a:pt x="1068251" y="0"/>
                  </a:lnTo>
                  <a:lnTo>
                    <a:pt x="1066255" y="13970"/>
                  </a:lnTo>
                  <a:lnTo>
                    <a:pt x="1066001" y="15875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786519" y="3064509"/>
              <a:ext cx="1071245" cy="16510"/>
            </a:xfrm>
            <a:custGeom>
              <a:avLst/>
              <a:gdLst/>
              <a:ahLst/>
              <a:cxnLst/>
              <a:rect l="l" t="t" r="r" b="b"/>
              <a:pathLst>
                <a:path w="1071245" h="16510">
                  <a:moveTo>
                    <a:pt x="107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06" y="2540"/>
                  </a:lnTo>
                  <a:lnTo>
                    <a:pt x="406" y="12700"/>
                  </a:lnTo>
                  <a:lnTo>
                    <a:pt x="1003" y="12700"/>
                  </a:lnTo>
                  <a:lnTo>
                    <a:pt x="1003" y="16510"/>
                  </a:lnTo>
                  <a:lnTo>
                    <a:pt x="1069797" y="16510"/>
                  </a:lnTo>
                  <a:lnTo>
                    <a:pt x="1069797" y="12700"/>
                  </a:lnTo>
                  <a:lnTo>
                    <a:pt x="1070381" y="12700"/>
                  </a:lnTo>
                  <a:lnTo>
                    <a:pt x="1070381" y="2540"/>
                  </a:lnTo>
                  <a:lnTo>
                    <a:pt x="1070800" y="2540"/>
                  </a:lnTo>
                  <a:lnTo>
                    <a:pt x="1070800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785680" y="3048634"/>
              <a:ext cx="1072515" cy="16510"/>
            </a:xfrm>
            <a:custGeom>
              <a:avLst/>
              <a:gdLst/>
              <a:ahLst/>
              <a:cxnLst/>
              <a:rect l="l" t="t" r="r" b="b"/>
              <a:pathLst>
                <a:path w="1072515" h="16510">
                  <a:moveTo>
                    <a:pt x="10724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71" y="10160"/>
                  </a:lnTo>
                  <a:lnTo>
                    <a:pt x="571" y="16510"/>
                  </a:lnTo>
                  <a:lnTo>
                    <a:pt x="1071905" y="16510"/>
                  </a:lnTo>
                  <a:lnTo>
                    <a:pt x="1071905" y="10160"/>
                  </a:lnTo>
                  <a:lnTo>
                    <a:pt x="1072476" y="10160"/>
                  </a:lnTo>
                  <a:lnTo>
                    <a:pt x="1072476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784703" y="3033394"/>
              <a:ext cx="1074420" cy="15240"/>
            </a:xfrm>
            <a:custGeom>
              <a:avLst/>
              <a:gdLst/>
              <a:ahLst/>
              <a:cxnLst/>
              <a:rect l="l" t="t" r="r" b="b"/>
              <a:pathLst>
                <a:path w="1074420" h="15239">
                  <a:moveTo>
                    <a:pt x="10744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42" y="6350"/>
                  </a:lnTo>
                  <a:lnTo>
                    <a:pt x="342" y="15240"/>
                  </a:lnTo>
                  <a:lnTo>
                    <a:pt x="1074089" y="15240"/>
                  </a:lnTo>
                  <a:lnTo>
                    <a:pt x="1074089" y="6350"/>
                  </a:lnTo>
                  <a:lnTo>
                    <a:pt x="1074420" y="635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784207" y="3017519"/>
              <a:ext cx="1075690" cy="16510"/>
            </a:xfrm>
            <a:custGeom>
              <a:avLst/>
              <a:gdLst/>
              <a:ahLst/>
              <a:cxnLst/>
              <a:rect l="l" t="t" r="r" b="b"/>
              <a:pathLst>
                <a:path w="1075690" h="16510">
                  <a:moveTo>
                    <a:pt x="107542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77" y="3810"/>
                  </a:lnTo>
                  <a:lnTo>
                    <a:pt x="177" y="12700"/>
                  </a:lnTo>
                  <a:lnTo>
                    <a:pt x="495" y="12700"/>
                  </a:lnTo>
                  <a:lnTo>
                    <a:pt x="495" y="16510"/>
                  </a:lnTo>
                  <a:lnTo>
                    <a:pt x="1074915" y="16510"/>
                  </a:lnTo>
                  <a:lnTo>
                    <a:pt x="1074915" y="12700"/>
                  </a:lnTo>
                  <a:lnTo>
                    <a:pt x="1075232" y="12700"/>
                  </a:lnTo>
                  <a:lnTo>
                    <a:pt x="1075232" y="3810"/>
                  </a:lnTo>
                  <a:lnTo>
                    <a:pt x="1075423" y="381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784525" y="2985134"/>
              <a:ext cx="1075055" cy="32384"/>
            </a:xfrm>
            <a:custGeom>
              <a:avLst/>
              <a:gdLst/>
              <a:ahLst/>
              <a:cxnLst/>
              <a:rect l="l" t="t" r="r" b="b"/>
              <a:pathLst>
                <a:path w="1075054" h="32385">
                  <a:moveTo>
                    <a:pt x="1074788" y="27305"/>
                  </a:moveTo>
                  <a:lnTo>
                    <a:pt x="1074559" y="27305"/>
                  </a:lnTo>
                  <a:lnTo>
                    <a:pt x="1074559" y="15875"/>
                  </a:lnTo>
                  <a:lnTo>
                    <a:pt x="1073454" y="0"/>
                  </a:lnTo>
                  <a:lnTo>
                    <a:pt x="1320" y="0"/>
                  </a:lnTo>
                  <a:lnTo>
                    <a:pt x="266" y="15875"/>
                  </a:lnTo>
                  <a:lnTo>
                    <a:pt x="228" y="27305"/>
                  </a:lnTo>
                  <a:lnTo>
                    <a:pt x="0" y="27305"/>
                  </a:lnTo>
                  <a:lnTo>
                    <a:pt x="0" y="32385"/>
                  </a:lnTo>
                  <a:lnTo>
                    <a:pt x="1074788" y="32385"/>
                  </a:lnTo>
                  <a:lnTo>
                    <a:pt x="1074788" y="2730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785858" y="2969260"/>
              <a:ext cx="1072515" cy="15875"/>
            </a:xfrm>
            <a:custGeom>
              <a:avLst/>
              <a:gdLst/>
              <a:ahLst/>
              <a:cxnLst/>
              <a:rect l="l" t="t" r="r" b="b"/>
              <a:pathLst>
                <a:path w="1072515" h="15875">
                  <a:moveTo>
                    <a:pt x="1072133" y="15875"/>
                  </a:moveTo>
                  <a:lnTo>
                    <a:pt x="0" y="15875"/>
                  </a:lnTo>
                  <a:lnTo>
                    <a:pt x="1124" y="0"/>
                  </a:lnTo>
                  <a:lnTo>
                    <a:pt x="1071009" y="0"/>
                  </a:lnTo>
                  <a:lnTo>
                    <a:pt x="1072133" y="15875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787116" y="2954019"/>
              <a:ext cx="1069975" cy="15240"/>
            </a:xfrm>
            <a:custGeom>
              <a:avLst/>
              <a:gdLst/>
              <a:ahLst/>
              <a:cxnLst/>
              <a:rect l="l" t="t" r="r" b="b"/>
              <a:pathLst>
                <a:path w="1069975" h="15239">
                  <a:moveTo>
                    <a:pt x="1069606" y="11430"/>
                  </a:moveTo>
                  <a:lnTo>
                    <a:pt x="1068832" y="11430"/>
                  </a:lnTo>
                  <a:lnTo>
                    <a:pt x="1068832" y="1270"/>
                  </a:lnTo>
                  <a:lnTo>
                    <a:pt x="1068108" y="1270"/>
                  </a:lnTo>
                  <a:lnTo>
                    <a:pt x="1068108" y="0"/>
                  </a:lnTo>
                  <a:lnTo>
                    <a:pt x="1498" y="0"/>
                  </a:lnTo>
                  <a:lnTo>
                    <a:pt x="1498" y="1270"/>
                  </a:lnTo>
                  <a:lnTo>
                    <a:pt x="762" y="1270"/>
                  </a:lnTo>
                  <a:lnTo>
                    <a:pt x="762" y="1143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1069606" y="15240"/>
                  </a:lnTo>
                  <a:lnTo>
                    <a:pt x="1069606" y="1143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789249" y="2937509"/>
              <a:ext cx="1065530" cy="16510"/>
            </a:xfrm>
            <a:custGeom>
              <a:avLst/>
              <a:gdLst/>
              <a:ahLst/>
              <a:cxnLst/>
              <a:rect l="l" t="t" r="r" b="b"/>
              <a:pathLst>
                <a:path w="1065529" h="16510">
                  <a:moveTo>
                    <a:pt x="1065339" y="8890"/>
                  </a:moveTo>
                  <a:lnTo>
                    <a:pt x="1064209" y="8890"/>
                  </a:lnTo>
                  <a:lnTo>
                    <a:pt x="1064209" y="0"/>
                  </a:lnTo>
                  <a:lnTo>
                    <a:pt x="1130" y="0"/>
                  </a:lnTo>
                  <a:lnTo>
                    <a:pt x="1130" y="889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1065339" y="16510"/>
                  </a:lnTo>
                  <a:lnTo>
                    <a:pt x="1065339" y="889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790980" y="2921635"/>
              <a:ext cx="1062355" cy="15875"/>
            </a:xfrm>
            <a:custGeom>
              <a:avLst/>
              <a:gdLst/>
              <a:ahLst/>
              <a:cxnLst/>
              <a:rect l="l" t="t" r="r" b="b"/>
              <a:pathLst>
                <a:path w="1062354" h="15875">
                  <a:moveTo>
                    <a:pt x="1061889" y="15875"/>
                  </a:moveTo>
                  <a:lnTo>
                    <a:pt x="0" y="15875"/>
                  </a:lnTo>
                  <a:lnTo>
                    <a:pt x="1354" y="5715"/>
                  </a:lnTo>
                  <a:lnTo>
                    <a:pt x="2579" y="0"/>
                  </a:lnTo>
                  <a:lnTo>
                    <a:pt x="1059309" y="0"/>
                  </a:lnTo>
                  <a:lnTo>
                    <a:pt x="1060534" y="5715"/>
                  </a:lnTo>
                  <a:lnTo>
                    <a:pt x="1061889" y="15875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793559" y="2905760"/>
              <a:ext cx="1057275" cy="15875"/>
            </a:xfrm>
            <a:custGeom>
              <a:avLst/>
              <a:gdLst/>
              <a:ahLst/>
              <a:cxnLst/>
              <a:rect l="l" t="t" r="r" b="b"/>
              <a:pathLst>
                <a:path w="1057275" h="15875">
                  <a:moveTo>
                    <a:pt x="1056730" y="15875"/>
                  </a:moveTo>
                  <a:lnTo>
                    <a:pt x="0" y="15875"/>
                  </a:lnTo>
                  <a:lnTo>
                    <a:pt x="3401" y="0"/>
                  </a:lnTo>
                  <a:lnTo>
                    <a:pt x="1053328" y="0"/>
                  </a:lnTo>
                  <a:lnTo>
                    <a:pt x="1056730" y="15875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796961" y="2889250"/>
              <a:ext cx="1050290" cy="16510"/>
            </a:xfrm>
            <a:custGeom>
              <a:avLst/>
              <a:gdLst/>
              <a:ahLst/>
              <a:cxnLst/>
              <a:rect l="l" t="t" r="r" b="b"/>
              <a:pathLst>
                <a:path w="1050290" h="16510">
                  <a:moveTo>
                    <a:pt x="1049927" y="16510"/>
                  </a:moveTo>
                  <a:lnTo>
                    <a:pt x="0" y="16510"/>
                  </a:lnTo>
                  <a:lnTo>
                    <a:pt x="1088" y="11430"/>
                  </a:lnTo>
                  <a:lnTo>
                    <a:pt x="3628" y="2540"/>
                  </a:lnTo>
                  <a:lnTo>
                    <a:pt x="4104" y="0"/>
                  </a:lnTo>
                  <a:lnTo>
                    <a:pt x="1045822" y="0"/>
                  </a:lnTo>
                  <a:lnTo>
                    <a:pt x="1046298" y="2540"/>
                  </a:lnTo>
                  <a:lnTo>
                    <a:pt x="1048838" y="11430"/>
                  </a:lnTo>
                  <a:lnTo>
                    <a:pt x="1049927" y="1651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801066" y="2873375"/>
              <a:ext cx="1042035" cy="15875"/>
            </a:xfrm>
            <a:custGeom>
              <a:avLst/>
              <a:gdLst/>
              <a:ahLst/>
              <a:cxnLst/>
              <a:rect l="l" t="t" r="r" b="b"/>
              <a:pathLst>
                <a:path w="1042034" h="15875">
                  <a:moveTo>
                    <a:pt x="1041717" y="15875"/>
                  </a:moveTo>
                  <a:lnTo>
                    <a:pt x="0" y="15875"/>
                  </a:lnTo>
                  <a:lnTo>
                    <a:pt x="1428" y="8255"/>
                  </a:lnTo>
                  <a:lnTo>
                    <a:pt x="3787" y="0"/>
                  </a:lnTo>
                  <a:lnTo>
                    <a:pt x="1037930" y="0"/>
                  </a:lnTo>
                  <a:lnTo>
                    <a:pt x="1040288" y="8255"/>
                  </a:lnTo>
                  <a:lnTo>
                    <a:pt x="1041717" y="15875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804853" y="2858135"/>
              <a:ext cx="1034415" cy="15240"/>
            </a:xfrm>
            <a:custGeom>
              <a:avLst/>
              <a:gdLst/>
              <a:ahLst/>
              <a:cxnLst/>
              <a:rect l="l" t="t" r="r" b="b"/>
              <a:pathLst>
                <a:path w="1034415" h="15239">
                  <a:moveTo>
                    <a:pt x="1034142" y="15240"/>
                  </a:moveTo>
                  <a:lnTo>
                    <a:pt x="0" y="15240"/>
                  </a:lnTo>
                  <a:lnTo>
                    <a:pt x="181" y="14605"/>
                  </a:lnTo>
                  <a:lnTo>
                    <a:pt x="3356" y="5715"/>
                  </a:lnTo>
                  <a:lnTo>
                    <a:pt x="4989" y="0"/>
                  </a:lnTo>
                  <a:lnTo>
                    <a:pt x="1029153" y="0"/>
                  </a:lnTo>
                  <a:lnTo>
                    <a:pt x="1030786" y="5715"/>
                  </a:lnTo>
                  <a:lnTo>
                    <a:pt x="1033961" y="14605"/>
                  </a:lnTo>
                  <a:lnTo>
                    <a:pt x="1034142" y="152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809842" y="2842260"/>
              <a:ext cx="1024255" cy="15875"/>
            </a:xfrm>
            <a:custGeom>
              <a:avLst/>
              <a:gdLst/>
              <a:ahLst/>
              <a:cxnLst/>
              <a:rect l="l" t="t" r="r" b="b"/>
              <a:pathLst>
                <a:path w="1024254" h="15875">
                  <a:moveTo>
                    <a:pt x="1024164" y="15875"/>
                  </a:moveTo>
                  <a:lnTo>
                    <a:pt x="0" y="15875"/>
                  </a:lnTo>
                  <a:lnTo>
                    <a:pt x="907" y="12700"/>
                  </a:lnTo>
                  <a:lnTo>
                    <a:pt x="5442" y="0"/>
                  </a:lnTo>
                  <a:lnTo>
                    <a:pt x="1018721" y="0"/>
                  </a:lnTo>
                  <a:lnTo>
                    <a:pt x="1023257" y="12700"/>
                  </a:lnTo>
                  <a:lnTo>
                    <a:pt x="1024164" y="15875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815285" y="2825750"/>
              <a:ext cx="1013460" cy="16510"/>
            </a:xfrm>
            <a:custGeom>
              <a:avLst/>
              <a:gdLst/>
              <a:ahLst/>
              <a:cxnLst/>
              <a:rect l="l" t="t" r="r" b="b"/>
              <a:pathLst>
                <a:path w="1013459" h="16510">
                  <a:moveTo>
                    <a:pt x="1013278" y="16510"/>
                  </a:moveTo>
                  <a:lnTo>
                    <a:pt x="0" y="16510"/>
                  </a:lnTo>
                  <a:lnTo>
                    <a:pt x="5896" y="0"/>
                  </a:lnTo>
                  <a:lnTo>
                    <a:pt x="1007381" y="0"/>
                  </a:lnTo>
                  <a:lnTo>
                    <a:pt x="1013278" y="16510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821182" y="2809875"/>
              <a:ext cx="1002030" cy="15875"/>
            </a:xfrm>
            <a:custGeom>
              <a:avLst/>
              <a:gdLst/>
              <a:ahLst/>
              <a:cxnLst/>
              <a:rect l="l" t="t" r="r" b="b"/>
              <a:pathLst>
                <a:path w="1002029" h="15875">
                  <a:moveTo>
                    <a:pt x="1001485" y="15875"/>
                  </a:moveTo>
                  <a:lnTo>
                    <a:pt x="0" y="15875"/>
                  </a:lnTo>
                  <a:lnTo>
                    <a:pt x="2267" y="9525"/>
                  </a:lnTo>
                  <a:lnTo>
                    <a:pt x="6077" y="1905"/>
                  </a:lnTo>
                  <a:lnTo>
                    <a:pt x="6894" y="0"/>
                  </a:lnTo>
                  <a:lnTo>
                    <a:pt x="994591" y="0"/>
                  </a:lnTo>
                  <a:lnTo>
                    <a:pt x="995407" y="1905"/>
                  </a:lnTo>
                  <a:lnTo>
                    <a:pt x="999217" y="9525"/>
                  </a:lnTo>
                  <a:lnTo>
                    <a:pt x="1001485" y="15875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828076" y="2793365"/>
              <a:ext cx="988060" cy="16510"/>
            </a:xfrm>
            <a:custGeom>
              <a:avLst/>
              <a:gdLst/>
              <a:ahLst/>
              <a:cxnLst/>
              <a:rect l="l" t="t" r="r" b="b"/>
              <a:pathLst>
                <a:path w="988059" h="16510">
                  <a:moveTo>
                    <a:pt x="987696" y="16510"/>
                  </a:moveTo>
                  <a:lnTo>
                    <a:pt x="0" y="16510"/>
                  </a:lnTo>
                  <a:lnTo>
                    <a:pt x="7075" y="0"/>
                  </a:lnTo>
                  <a:lnTo>
                    <a:pt x="980621" y="0"/>
                  </a:lnTo>
                  <a:lnTo>
                    <a:pt x="987696" y="16510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835152" y="2778760"/>
              <a:ext cx="974090" cy="14604"/>
            </a:xfrm>
            <a:custGeom>
              <a:avLst/>
              <a:gdLst/>
              <a:ahLst/>
              <a:cxnLst/>
              <a:rect l="l" t="t" r="r" b="b"/>
              <a:pathLst>
                <a:path w="974090" h="14605">
                  <a:moveTo>
                    <a:pt x="973545" y="14605"/>
                  </a:moveTo>
                  <a:lnTo>
                    <a:pt x="0" y="14605"/>
                  </a:lnTo>
                  <a:lnTo>
                    <a:pt x="3537" y="6350"/>
                  </a:lnTo>
                  <a:lnTo>
                    <a:pt x="7010" y="0"/>
                  </a:lnTo>
                  <a:lnTo>
                    <a:pt x="966534" y="0"/>
                  </a:lnTo>
                  <a:lnTo>
                    <a:pt x="970007" y="6350"/>
                  </a:lnTo>
                  <a:lnTo>
                    <a:pt x="973545" y="14605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842162" y="2762250"/>
              <a:ext cx="960119" cy="16510"/>
            </a:xfrm>
            <a:custGeom>
              <a:avLst/>
              <a:gdLst/>
              <a:ahLst/>
              <a:cxnLst/>
              <a:rect l="l" t="t" r="r" b="b"/>
              <a:pathLst>
                <a:path w="960120" h="16510">
                  <a:moveTo>
                    <a:pt x="959524" y="16510"/>
                  </a:moveTo>
                  <a:lnTo>
                    <a:pt x="0" y="16510"/>
                  </a:lnTo>
                  <a:lnTo>
                    <a:pt x="9028" y="0"/>
                  </a:lnTo>
                  <a:lnTo>
                    <a:pt x="950495" y="0"/>
                  </a:lnTo>
                  <a:lnTo>
                    <a:pt x="959524" y="1651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851191" y="2746375"/>
              <a:ext cx="941705" cy="15875"/>
            </a:xfrm>
            <a:custGeom>
              <a:avLst/>
              <a:gdLst/>
              <a:ahLst/>
              <a:cxnLst/>
              <a:rect l="l" t="t" r="r" b="b"/>
              <a:pathLst>
                <a:path w="941704" h="15875">
                  <a:moveTo>
                    <a:pt x="941466" y="15875"/>
                  </a:moveTo>
                  <a:lnTo>
                    <a:pt x="0" y="15875"/>
                  </a:lnTo>
                  <a:lnTo>
                    <a:pt x="8681" y="0"/>
                  </a:lnTo>
                  <a:lnTo>
                    <a:pt x="932785" y="0"/>
                  </a:lnTo>
                  <a:lnTo>
                    <a:pt x="941466" y="1587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859873" y="2729865"/>
              <a:ext cx="924560" cy="16510"/>
            </a:xfrm>
            <a:custGeom>
              <a:avLst/>
              <a:gdLst/>
              <a:ahLst/>
              <a:cxnLst/>
              <a:rect l="l" t="t" r="r" b="b"/>
              <a:pathLst>
                <a:path w="924559" h="16510">
                  <a:moveTo>
                    <a:pt x="924103" y="16510"/>
                  </a:moveTo>
                  <a:lnTo>
                    <a:pt x="0" y="16510"/>
                  </a:lnTo>
                  <a:lnTo>
                    <a:pt x="1041" y="14605"/>
                  </a:lnTo>
                  <a:lnTo>
                    <a:pt x="6121" y="6985"/>
                  </a:lnTo>
                  <a:lnTo>
                    <a:pt x="10113" y="0"/>
                  </a:lnTo>
                  <a:lnTo>
                    <a:pt x="913989" y="0"/>
                  </a:lnTo>
                  <a:lnTo>
                    <a:pt x="917981" y="6985"/>
                  </a:lnTo>
                  <a:lnTo>
                    <a:pt x="923061" y="14605"/>
                  </a:lnTo>
                  <a:lnTo>
                    <a:pt x="924103" y="16510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869986" y="2713990"/>
              <a:ext cx="904240" cy="15875"/>
            </a:xfrm>
            <a:custGeom>
              <a:avLst/>
              <a:gdLst/>
              <a:ahLst/>
              <a:cxnLst/>
              <a:rect l="l" t="t" r="r" b="b"/>
              <a:pathLst>
                <a:path w="904240" h="15875">
                  <a:moveTo>
                    <a:pt x="903876" y="15875"/>
                  </a:moveTo>
                  <a:lnTo>
                    <a:pt x="0" y="15875"/>
                  </a:lnTo>
                  <a:lnTo>
                    <a:pt x="1088" y="13970"/>
                  </a:lnTo>
                  <a:lnTo>
                    <a:pt x="6168" y="6350"/>
                  </a:lnTo>
                  <a:lnTo>
                    <a:pt x="10931" y="0"/>
                  </a:lnTo>
                  <a:lnTo>
                    <a:pt x="892945" y="0"/>
                  </a:lnTo>
                  <a:lnTo>
                    <a:pt x="897708" y="6350"/>
                  </a:lnTo>
                  <a:lnTo>
                    <a:pt x="902788" y="13970"/>
                  </a:lnTo>
                  <a:lnTo>
                    <a:pt x="903876" y="15875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880918" y="2590177"/>
              <a:ext cx="882015" cy="123825"/>
            </a:xfrm>
            <a:custGeom>
              <a:avLst/>
              <a:gdLst/>
              <a:ahLst/>
              <a:cxnLst/>
              <a:rect l="l" t="t" r="r" b="b"/>
              <a:pathLst>
                <a:path w="882015" h="123825">
                  <a:moveTo>
                    <a:pt x="882002" y="123825"/>
                  </a:moveTo>
                  <a:lnTo>
                    <a:pt x="881049" y="122555"/>
                  </a:lnTo>
                  <a:lnTo>
                    <a:pt x="875969" y="114935"/>
                  </a:lnTo>
                  <a:lnTo>
                    <a:pt x="870254" y="107315"/>
                  </a:lnTo>
                  <a:lnTo>
                    <a:pt x="858824" y="92075"/>
                  </a:lnTo>
                  <a:lnTo>
                    <a:pt x="852474" y="85725"/>
                  </a:lnTo>
                  <a:lnTo>
                    <a:pt x="846759" y="78105"/>
                  </a:lnTo>
                  <a:lnTo>
                    <a:pt x="827709" y="57785"/>
                  </a:lnTo>
                  <a:lnTo>
                    <a:pt x="820724" y="51435"/>
                  </a:lnTo>
                  <a:lnTo>
                    <a:pt x="814374" y="43815"/>
                  </a:lnTo>
                  <a:lnTo>
                    <a:pt x="793419" y="24765"/>
                  </a:lnTo>
                  <a:lnTo>
                    <a:pt x="786434" y="19685"/>
                  </a:lnTo>
                  <a:lnTo>
                    <a:pt x="779449" y="13335"/>
                  </a:lnTo>
                  <a:lnTo>
                    <a:pt x="762304" y="0"/>
                  </a:lnTo>
                  <a:lnTo>
                    <a:pt x="119684" y="0"/>
                  </a:lnTo>
                  <a:lnTo>
                    <a:pt x="102539" y="13335"/>
                  </a:lnTo>
                  <a:lnTo>
                    <a:pt x="95554" y="19685"/>
                  </a:lnTo>
                  <a:lnTo>
                    <a:pt x="88569" y="24765"/>
                  </a:lnTo>
                  <a:lnTo>
                    <a:pt x="67614" y="43815"/>
                  </a:lnTo>
                  <a:lnTo>
                    <a:pt x="61264" y="51435"/>
                  </a:lnTo>
                  <a:lnTo>
                    <a:pt x="54279" y="57785"/>
                  </a:lnTo>
                  <a:lnTo>
                    <a:pt x="35229" y="78105"/>
                  </a:lnTo>
                  <a:lnTo>
                    <a:pt x="29514" y="85725"/>
                  </a:lnTo>
                  <a:lnTo>
                    <a:pt x="23164" y="92075"/>
                  </a:lnTo>
                  <a:lnTo>
                    <a:pt x="11747" y="107302"/>
                  </a:lnTo>
                  <a:lnTo>
                    <a:pt x="6019" y="114935"/>
                  </a:lnTo>
                  <a:lnTo>
                    <a:pt x="939" y="122555"/>
                  </a:lnTo>
                  <a:lnTo>
                    <a:pt x="0" y="123825"/>
                  </a:lnTo>
                  <a:lnTo>
                    <a:pt x="882002" y="12382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000614" y="2482849"/>
              <a:ext cx="642620" cy="107314"/>
            </a:xfrm>
            <a:custGeom>
              <a:avLst/>
              <a:gdLst/>
              <a:ahLst/>
              <a:cxnLst/>
              <a:rect l="l" t="t" r="r" b="b"/>
              <a:pathLst>
                <a:path w="642620" h="107314">
                  <a:moveTo>
                    <a:pt x="330200" y="1269"/>
                  </a:moveTo>
                  <a:lnTo>
                    <a:pt x="312420" y="1269"/>
                  </a:lnTo>
                  <a:lnTo>
                    <a:pt x="321310" y="0"/>
                  </a:lnTo>
                  <a:lnTo>
                    <a:pt x="330200" y="1269"/>
                  </a:lnTo>
                  <a:close/>
                </a:path>
                <a:path w="642620" h="107314">
                  <a:moveTo>
                    <a:pt x="358775" y="2539"/>
                  </a:moveTo>
                  <a:lnTo>
                    <a:pt x="283845" y="2539"/>
                  </a:lnTo>
                  <a:lnTo>
                    <a:pt x="302895" y="1269"/>
                  </a:lnTo>
                  <a:lnTo>
                    <a:pt x="339725" y="1269"/>
                  </a:lnTo>
                  <a:lnTo>
                    <a:pt x="358775" y="2539"/>
                  </a:lnTo>
                  <a:close/>
                </a:path>
                <a:path w="642620" h="107314">
                  <a:moveTo>
                    <a:pt x="642620" y="107315"/>
                  </a:moveTo>
                  <a:lnTo>
                    <a:pt x="0" y="107315"/>
                  </a:lnTo>
                  <a:lnTo>
                    <a:pt x="5715" y="102869"/>
                  </a:lnTo>
                  <a:lnTo>
                    <a:pt x="28575" y="87629"/>
                  </a:lnTo>
                  <a:lnTo>
                    <a:pt x="36830" y="82549"/>
                  </a:lnTo>
                  <a:lnTo>
                    <a:pt x="44450" y="77469"/>
                  </a:lnTo>
                  <a:lnTo>
                    <a:pt x="85725" y="54609"/>
                  </a:lnTo>
                  <a:lnTo>
                    <a:pt x="94615" y="50799"/>
                  </a:lnTo>
                  <a:lnTo>
                    <a:pt x="102870" y="46989"/>
                  </a:lnTo>
                  <a:lnTo>
                    <a:pt x="111760" y="43179"/>
                  </a:lnTo>
                  <a:lnTo>
                    <a:pt x="120015" y="39369"/>
                  </a:lnTo>
                  <a:lnTo>
                    <a:pt x="155575" y="26669"/>
                  </a:lnTo>
                  <a:lnTo>
                    <a:pt x="182245" y="19049"/>
                  </a:lnTo>
                  <a:lnTo>
                    <a:pt x="191770" y="16509"/>
                  </a:lnTo>
                  <a:lnTo>
                    <a:pt x="200660" y="13969"/>
                  </a:lnTo>
                  <a:lnTo>
                    <a:pt x="209550" y="12699"/>
                  </a:lnTo>
                  <a:lnTo>
                    <a:pt x="219075" y="10159"/>
                  </a:lnTo>
                  <a:lnTo>
                    <a:pt x="274955" y="2539"/>
                  </a:lnTo>
                  <a:lnTo>
                    <a:pt x="367665" y="2539"/>
                  </a:lnTo>
                  <a:lnTo>
                    <a:pt x="423545" y="10159"/>
                  </a:lnTo>
                  <a:lnTo>
                    <a:pt x="433070" y="12699"/>
                  </a:lnTo>
                  <a:lnTo>
                    <a:pt x="441960" y="13969"/>
                  </a:lnTo>
                  <a:lnTo>
                    <a:pt x="450850" y="16509"/>
                  </a:lnTo>
                  <a:lnTo>
                    <a:pt x="460375" y="19049"/>
                  </a:lnTo>
                  <a:lnTo>
                    <a:pt x="487045" y="26669"/>
                  </a:lnTo>
                  <a:lnTo>
                    <a:pt x="522605" y="39369"/>
                  </a:lnTo>
                  <a:lnTo>
                    <a:pt x="530860" y="43179"/>
                  </a:lnTo>
                  <a:lnTo>
                    <a:pt x="539750" y="46989"/>
                  </a:lnTo>
                  <a:lnTo>
                    <a:pt x="548005" y="50799"/>
                  </a:lnTo>
                  <a:lnTo>
                    <a:pt x="556895" y="54609"/>
                  </a:lnTo>
                  <a:lnTo>
                    <a:pt x="598170" y="77469"/>
                  </a:lnTo>
                  <a:lnTo>
                    <a:pt x="605790" y="82549"/>
                  </a:lnTo>
                  <a:lnTo>
                    <a:pt x="614045" y="87629"/>
                  </a:lnTo>
                  <a:lnTo>
                    <a:pt x="636905" y="102869"/>
                  </a:lnTo>
                  <a:lnTo>
                    <a:pt x="642620" y="107315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784080" y="2482850"/>
              <a:ext cx="1075690" cy="1075690"/>
            </a:xfrm>
            <a:custGeom>
              <a:avLst/>
              <a:gdLst/>
              <a:ahLst/>
              <a:cxnLst/>
              <a:rect l="l" t="t" r="r" b="b"/>
              <a:pathLst>
                <a:path w="1075690" h="1075689">
                  <a:moveTo>
                    <a:pt x="1075690" y="537845"/>
                  </a:moveTo>
                  <a:lnTo>
                    <a:pt x="1075055" y="546735"/>
                  </a:lnTo>
                  <a:lnTo>
                    <a:pt x="1075055" y="556260"/>
                  </a:lnTo>
                  <a:lnTo>
                    <a:pt x="1074420" y="565785"/>
                  </a:lnTo>
                  <a:lnTo>
                    <a:pt x="1073785" y="575310"/>
                  </a:lnTo>
                  <a:lnTo>
                    <a:pt x="1073150" y="584200"/>
                  </a:lnTo>
                  <a:lnTo>
                    <a:pt x="1072515" y="593725"/>
                  </a:lnTo>
                  <a:lnTo>
                    <a:pt x="1071245" y="603250"/>
                  </a:lnTo>
                  <a:lnTo>
                    <a:pt x="1069975" y="612140"/>
                  </a:lnTo>
                  <a:lnTo>
                    <a:pt x="1068705" y="621665"/>
                  </a:lnTo>
                  <a:lnTo>
                    <a:pt x="1067435" y="631190"/>
                  </a:lnTo>
                  <a:lnTo>
                    <a:pt x="1065530" y="640080"/>
                  </a:lnTo>
                  <a:lnTo>
                    <a:pt x="1063625" y="649605"/>
                  </a:lnTo>
                  <a:lnTo>
                    <a:pt x="1061720" y="658495"/>
                  </a:lnTo>
                  <a:lnTo>
                    <a:pt x="1059180" y="667385"/>
                  </a:lnTo>
                  <a:lnTo>
                    <a:pt x="1057275" y="676910"/>
                  </a:lnTo>
                  <a:lnTo>
                    <a:pt x="1054735" y="685800"/>
                  </a:lnTo>
                  <a:lnTo>
                    <a:pt x="1051560" y="694690"/>
                  </a:lnTo>
                  <a:lnTo>
                    <a:pt x="1049020" y="703580"/>
                  </a:lnTo>
                  <a:lnTo>
                    <a:pt x="1045845" y="712470"/>
                  </a:lnTo>
                  <a:lnTo>
                    <a:pt x="1042670" y="721360"/>
                  </a:lnTo>
                  <a:lnTo>
                    <a:pt x="1039495" y="730250"/>
                  </a:lnTo>
                  <a:lnTo>
                    <a:pt x="1036320" y="739140"/>
                  </a:lnTo>
                  <a:lnTo>
                    <a:pt x="1032510" y="747395"/>
                  </a:lnTo>
                  <a:lnTo>
                    <a:pt x="1028700" y="756285"/>
                  </a:lnTo>
                  <a:lnTo>
                    <a:pt x="1024890" y="764540"/>
                  </a:lnTo>
                  <a:lnTo>
                    <a:pt x="1021080" y="773430"/>
                  </a:lnTo>
                  <a:lnTo>
                    <a:pt x="998855" y="814705"/>
                  </a:lnTo>
                  <a:lnTo>
                    <a:pt x="993775" y="822325"/>
                  </a:lnTo>
                  <a:lnTo>
                    <a:pt x="988695" y="830580"/>
                  </a:lnTo>
                  <a:lnTo>
                    <a:pt x="983615" y="838200"/>
                  </a:lnTo>
                  <a:lnTo>
                    <a:pt x="977900" y="845820"/>
                  </a:lnTo>
                  <a:lnTo>
                    <a:pt x="972820" y="853440"/>
                  </a:lnTo>
                  <a:lnTo>
                    <a:pt x="967105" y="861060"/>
                  </a:lnTo>
                  <a:lnTo>
                    <a:pt x="961390" y="868680"/>
                  </a:lnTo>
                  <a:lnTo>
                    <a:pt x="955675" y="876300"/>
                  </a:lnTo>
                  <a:lnTo>
                    <a:pt x="949325" y="883285"/>
                  </a:lnTo>
                  <a:lnTo>
                    <a:pt x="943610" y="890270"/>
                  </a:lnTo>
                  <a:lnTo>
                    <a:pt x="937260" y="897255"/>
                  </a:lnTo>
                  <a:lnTo>
                    <a:pt x="930910" y="904240"/>
                  </a:lnTo>
                  <a:lnTo>
                    <a:pt x="924560" y="911225"/>
                  </a:lnTo>
                  <a:lnTo>
                    <a:pt x="917575" y="917575"/>
                  </a:lnTo>
                  <a:lnTo>
                    <a:pt x="911225" y="924560"/>
                  </a:lnTo>
                  <a:lnTo>
                    <a:pt x="904240" y="930910"/>
                  </a:lnTo>
                  <a:lnTo>
                    <a:pt x="897255" y="937260"/>
                  </a:lnTo>
                  <a:lnTo>
                    <a:pt x="890270" y="943610"/>
                  </a:lnTo>
                  <a:lnTo>
                    <a:pt x="883285" y="949325"/>
                  </a:lnTo>
                  <a:lnTo>
                    <a:pt x="876300" y="955675"/>
                  </a:lnTo>
                  <a:lnTo>
                    <a:pt x="868680" y="961390"/>
                  </a:lnTo>
                  <a:lnTo>
                    <a:pt x="861060" y="967105"/>
                  </a:lnTo>
                  <a:lnTo>
                    <a:pt x="853440" y="972820"/>
                  </a:lnTo>
                  <a:lnTo>
                    <a:pt x="845820" y="977900"/>
                  </a:lnTo>
                  <a:lnTo>
                    <a:pt x="838200" y="983615"/>
                  </a:lnTo>
                  <a:lnTo>
                    <a:pt x="830580" y="988695"/>
                  </a:lnTo>
                  <a:lnTo>
                    <a:pt x="822325" y="993775"/>
                  </a:lnTo>
                  <a:lnTo>
                    <a:pt x="814705" y="998855"/>
                  </a:lnTo>
                  <a:lnTo>
                    <a:pt x="773430" y="1021080"/>
                  </a:lnTo>
                  <a:lnTo>
                    <a:pt x="764540" y="1024890"/>
                  </a:lnTo>
                  <a:lnTo>
                    <a:pt x="756285" y="1028700"/>
                  </a:lnTo>
                  <a:lnTo>
                    <a:pt x="747395" y="1032510"/>
                  </a:lnTo>
                  <a:lnTo>
                    <a:pt x="739140" y="1036320"/>
                  </a:lnTo>
                  <a:lnTo>
                    <a:pt x="730250" y="1039495"/>
                  </a:lnTo>
                  <a:lnTo>
                    <a:pt x="721360" y="1042670"/>
                  </a:lnTo>
                  <a:lnTo>
                    <a:pt x="712470" y="1045845"/>
                  </a:lnTo>
                  <a:lnTo>
                    <a:pt x="703580" y="1049020"/>
                  </a:lnTo>
                  <a:lnTo>
                    <a:pt x="694690" y="1051560"/>
                  </a:lnTo>
                  <a:lnTo>
                    <a:pt x="685800" y="1054735"/>
                  </a:lnTo>
                  <a:lnTo>
                    <a:pt x="676910" y="1057275"/>
                  </a:lnTo>
                  <a:lnTo>
                    <a:pt x="667385" y="1059180"/>
                  </a:lnTo>
                  <a:lnTo>
                    <a:pt x="658495" y="1061720"/>
                  </a:lnTo>
                  <a:lnTo>
                    <a:pt x="649605" y="1063625"/>
                  </a:lnTo>
                  <a:lnTo>
                    <a:pt x="640080" y="1065530"/>
                  </a:lnTo>
                  <a:lnTo>
                    <a:pt x="631190" y="1067435"/>
                  </a:lnTo>
                  <a:lnTo>
                    <a:pt x="621665" y="1068705"/>
                  </a:lnTo>
                  <a:lnTo>
                    <a:pt x="612140" y="1069975"/>
                  </a:lnTo>
                  <a:lnTo>
                    <a:pt x="603250" y="1071245"/>
                  </a:lnTo>
                  <a:lnTo>
                    <a:pt x="593725" y="1072515"/>
                  </a:lnTo>
                  <a:lnTo>
                    <a:pt x="584200" y="1073150"/>
                  </a:lnTo>
                  <a:lnTo>
                    <a:pt x="575310" y="1073785"/>
                  </a:lnTo>
                  <a:lnTo>
                    <a:pt x="565785" y="1074420"/>
                  </a:lnTo>
                  <a:lnTo>
                    <a:pt x="556260" y="1075055"/>
                  </a:lnTo>
                  <a:lnTo>
                    <a:pt x="546735" y="1075055"/>
                  </a:lnTo>
                  <a:lnTo>
                    <a:pt x="537845" y="1075690"/>
                  </a:lnTo>
                  <a:lnTo>
                    <a:pt x="528955" y="1075055"/>
                  </a:lnTo>
                  <a:lnTo>
                    <a:pt x="519430" y="1075055"/>
                  </a:lnTo>
                  <a:lnTo>
                    <a:pt x="509905" y="1074420"/>
                  </a:lnTo>
                  <a:lnTo>
                    <a:pt x="500380" y="1073785"/>
                  </a:lnTo>
                  <a:lnTo>
                    <a:pt x="491490" y="1073150"/>
                  </a:lnTo>
                  <a:lnTo>
                    <a:pt x="481965" y="1072515"/>
                  </a:lnTo>
                  <a:lnTo>
                    <a:pt x="472440" y="1071245"/>
                  </a:lnTo>
                  <a:lnTo>
                    <a:pt x="463550" y="1069975"/>
                  </a:lnTo>
                  <a:lnTo>
                    <a:pt x="454025" y="1068705"/>
                  </a:lnTo>
                  <a:lnTo>
                    <a:pt x="444500" y="1067435"/>
                  </a:lnTo>
                  <a:lnTo>
                    <a:pt x="435610" y="1065530"/>
                  </a:lnTo>
                  <a:lnTo>
                    <a:pt x="426085" y="1063625"/>
                  </a:lnTo>
                  <a:lnTo>
                    <a:pt x="417195" y="1061720"/>
                  </a:lnTo>
                  <a:lnTo>
                    <a:pt x="408305" y="1059180"/>
                  </a:lnTo>
                  <a:lnTo>
                    <a:pt x="398780" y="1057275"/>
                  </a:lnTo>
                  <a:lnTo>
                    <a:pt x="389890" y="1054735"/>
                  </a:lnTo>
                  <a:lnTo>
                    <a:pt x="381000" y="1051560"/>
                  </a:lnTo>
                  <a:lnTo>
                    <a:pt x="372110" y="1049020"/>
                  </a:lnTo>
                  <a:lnTo>
                    <a:pt x="363220" y="1045845"/>
                  </a:lnTo>
                  <a:lnTo>
                    <a:pt x="354330" y="1042670"/>
                  </a:lnTo>
                  <a:lnTo>
                    <a:pt x="345440" y="1039495"/>
                  </a:lnTo>
                  <a:lnTo>
                    <a:pt x="336550" y="1036320"/>
                  </a:lnTo>
                  <a:lnTo>
                    <a:pt x="328295" y="1032510"/>
                  </a:lnTo>
                  <a:lnTo>
                    <a:pt x="319405" y="1028700"/>
                  </a:lnTo>
                  <a:lnTo>
                    <a:pt x="311150" y="1024890"/>
                  </a:lnTo>
                  <a:lnTo>
                    <a:pt x="302260" y="1021080"/>
                  </a:lnTo>
                  <a:lnTo>
                    <a:pt x="260985" y="998855"/>
                  </a:lnTo>
                  <a:lnTo>
                    <a:pt x="253365" y="993775"/>
                  </a:lnTo>
                  <a:lnTo>
                    <a:pt x="245110" y="988695"/>
                  </a:lnTo>
                  <a:lnTo>
                    <a:pt x="237490" y="983615"/>
                  </a:lnTo>
                  <a:lnTo>
                    <a:pt x="229870" y="977900"/>
                  </a:lnTo>
                  <a:lnTo>
                    <a:pt x="222250" y="972820"/>
                  </a:lnTo>
                  <a:lnTo>
                    <a:pt x="214630" y="967105"/>
                  </a:lnTo>
                  <a:lnTo>
                    <a:pt x="207010" y="961390"/>
                  </a:lnTo>
                  <a:lnTo>
                    <a:pt x="199390" y="955675"/>
                  </a:lnTo>
                  <a:lnTo>
                    <a:pt x="192405" y="949325"/>
                  </a:lnTo>
                  <a:lnTo>
                    <a:pt x="185420" y="943610"/>
                  </a:lnTo>
                  <a:lnTo>
                    <a:pt x="178435" y="937260"/>
                  </a:lnTo>
                  <a:lnTo>
                    <a:pt x="171450" y="930910"/>
                  </a:lnTo>
                  <a:lnTo>
                    <a:pt x="164465" y="924560"/>
                  </a:lnTo>
                  <a:lnTo>
                    <a:pt x="158115" y="917575"/>
                  </a:lnTo>
                  <a:lnTo>
                    <a:pt x="151130" y="911225"/>
                  </a:lnTo>
                  <a:lnTo>
                    <a:pt x="144780" y="904240"/>
                  </a:lnTo>
                  <a:lnTo>
                    <a:pt x="138430" y="897255"/>
                  </a:lnTo>
                  <a:lnTo>
                    <a:pt x="132080" y="890270"/>
                  </a:lnTo>
                  <a:lnTo>
                    <a:pt x="126365" y="883285"/>
                  </a:lnTo>
                  <a:lnTo>
                    <a:pt x="120015" y="876300"/>
                  </a:lnTo>
                  <a:lnTo>
                    <a:pt x="114300" y="868680"/>
                  </a:lnTo>
                  <a:lnTo>
                    <a:pt x="108585" y="861060"/>
                  </a:lnTo>
                  <a:lnTo>
                    <a:pt x="102870" y="853440"/>
                  </a:lnTo>
                  <a:lnTo>
                    <a:pt x="97790" y="845820"/>
                  </a:lnTo>
                  <a:lnTo>
                    <a:pt x="92075" y="838200"/>
                  </a:lnTo>
                  <a:lnTo>
                    <a:pt x="86995" y="830580"/>
                  </a:lnTo>
                  <a:lnTo>
                    <a:pt x="81915" y="822325"/>
                  </a:lnTo>
                  <a:lnTo>
                    <a:pt x="76835" y="814705"/>
                  </a:lnTo>
                  <a:lnTo>
                    <a:pt x="54610" y="773430"/>
                  </a:lnTo>
                  <a:lnTo>
                    <a:pt x="50800" y="764540"/>
                  </a:lnTo>
                  <a:lnTo>
                    <a:pt x="46990" y="756285"/>
                  </a:lnTo>
                  <a:lnTo>
                    <a:pt x="43180" y="747395"/>
                  </a:lnTo>
                  <a:lnTo>
                    <a:pt x="39370" y="739140"/>
                  </a:lnTo>
                  <a:lnTo>
                    <a:pt x="36195" y="730250"/>
                  </a:lnTo>
                  <a:lnTo>
                    <a:pt x="33020" y="721360"/>
                  </a:lnTo>
                  <a:lnTo>
                    <a:pt x="29845" y="712470"/>
                  </a:lnTo>
                  <a:lnTo>
                    <a:pt x="26670" y="703580"/>
                  </a:lnTo>
                  <a:lnTo>
                    <a:pt x="24130" y="694690"/>
                  </a:lnTo>
                  <a:lnTo>
                    <a:pt x="20955" y="685800"/>
                  </a:lnTo>
                  <a:lnTo>
                    <a:pt x="18415" y="676910"/>
                  </a:lnTo>
                  <a:lnTo>
                    <a:pt x="16510" y="667385"/>
                  </a:lnTo>
                  <a:lnTo>
                    <a:pt x="13970" y="658495"/>
                  </a:lnTo>
                  <a:lnTo>
                    <a:pt x="12065" y="649605"/>
                  </a:lnTo>
                  <a:lnTo>
                    <a:pt x="10160" y="640080"/>
                  </a:lnTo>
                  <a:lnTo>
                    <a:pt x="8255" y="631190"/>
                  </a:lnTo>
                  <a:lnTo>
                    <a:pt x="6985" y="621665"/>
                  </a:lnTo>
                  <a:lnTo>
                    <a:pt x="5715" y="612140"/>
                  </a:lnTo>
                  <a:lnTo>
                    <a:pt x="4445" y="603250"/>
                  </a:lnTo>
                  <a:lnTo>
                    <a:pt x="3175" y="593725"/>
                  </a:lnTo>
                  <a:lnTo>
                    <a:pt x="2540" y="584200"/>
                  </a:lnTo>
                  <a:lnTo>
                    <a:pt x="1905" y="575310"/>
                  </a:lnTo>
                  <a:lnTo>
                    <a:pt x="1270" y="565785"/>
                  </a:lnTo>
                  <a:lnTo>
                    <a:pt x="635" y="556260"/>
                  </a:lnTo>
                  <a:lnTo>
                    <a:pt x="635" y="546735"/>
                  </a:lnTo>
                  <a:lnTo>
                    <a:pt x="0" y="537845"/>
                  </a:lnTo>
                  <a:lnTo>
                    <a:pt x="635" y="528955"/>
                  </a:lnTo>
                  <a:lnTo>
                    <a:pt x="635" y="519430"/>
                  </a:lnTo>
                  <a:lnTo>
                    <a:pt x="1270" y="509905"/>
                  </a:lnTo>
                  <a:lnTo>
                    <a:pt x="1905" y="500380"/>
                  </a:lnTo>
                  <a:lnTo>
                    <a:pt x="2540" y="491490"/>
                  </a:lnTo>
                  <a:lnTo>
                    <a:pt x="3175" y="481965"/>
                  </a:lnTo>
                  <a:lnTo>
                    <a:pt x="4445" y="472440"/>
                  </a:lnTo>
                  <a:lnTo>
                    <a:pt x="5715" y="463550"/>
                  </a:lnTo>
                  <a:lnTo>
                    <a:pt x="6985" y="454025"/>
                  </a:lnTo>
                  <a:lnTo>
                    <a:pt x="8255" y="444500"/>
                  </a:lnTo>
                  <a:lnTo>
                    <a:pt x="10160" y="435610"/>
                  </a:lnTo>
                  <a:lnTo>
                    <a:pt x="12065" y="426085"/>
                  </a:lnTo>
                  <a:lnTo>
                    <a:pt x="13970" y="417195"/>
                  </a:lnTo>
                  <a:lnTo>
                    <a:pt x="16510" y="408305"/>
                  </a:lnTo>
                  <a:lnTo>
                    <a:pt x="18415" y="398780"/>
                  </a:lnTo>
                  <a:lnTo>
                    <a:pt x="20955" y="389890"/>
                  </a:lnTo>
                  <a:lnTo>
                    <a:pt x="24130" y="381000"/>
                  </a:lnTo>
                  <a:lnTo>
                    <a:pt x="26670" y="372110"/>
                  </a:lnTo>
                  <a:lnTo>
                    <a:pt x="29845" y="363220"/>
                  </a:lnTo>
                  <a:lnTo>
                    <a:pt x="33020" y="354330"/>
                  </a:lnTo>
                  <a:lnTo>
                    <a:pt x="36195" y="345440"/>
                  </a:lnTo>
                  <a:lnTo>
                    <a:pt x="39370" y="336550"/>
                  </a:lnTo>
                  <a:lnTo>
                    <a:pt x="43180" y="328295"/>
                  </a:lnTo>
                  <a:lnTo>
                    <a:pt x="46990" y="319405"/>
                  </a:lnTo>
                  <a:lnTo>
                    <a:pt x="50800" y="311150"/>
                  </a:lnTo>
                  <a:lnTo>
                    <a:pt x="54610" y="302260"/>
                  </a:lnTo>
                  <a:lnTo>
                    <a:pt x="76835" y="260985"/>
                  </a:lnTo>
                  <a:lnTo>
                    <a:pt x="81915" y="253365"/>
                  </a:lnTo>
                  <a:lnTo>
                    <a:pt x="86995" y="245110"/>
                  </a:lnTo>
                  <a:lnTo>
                    <a:pt x="92075" y="237490"/>
                  </a:lnTo>
                  <a:lnTo>
                    <a:pt x="97790" y="229870"/>
                  </a:lnTo>
                  <a:lnTo>
                    <a:pt x="102870" y="222250"/>
                  </a:lnTo>
                  <a:lnTo>
                    <a:pt x="108585" y="214630"/>
                  </a:lnTo>
                  <a:lnTo>
                    <a:pt x="114300" y="207010"/>
                  </a:lnTo>
                  <a:lnTo>
                    <a:pt x="120015" y="199390"/>
                  </a:lnTo>
                  <a:lnTo>
                    <a:pt x="126365" y="192405"/>
                  </a:lnTo>
                  <a:lnTo>
                    <a:pt x="132080" y="185420"/>
                  </a:lnTo>
                  <a:lnTo>
                    <a:pt x="138430" y="178435"/>
                  </a:lnTo>
                  <a:lnTo>
                    <a:pt x="144780" y="171450"/>
                  </a:lnTo>
                  <a:lnTo>
                    <a:pt x="151130" y="164465"/>
                  </a:lnTo>
                  <a:lnTo>
                    <a:pt x="158115" y="158115"/>
                  </a:lnTo>
                  <a:lnTo>
                    <a:pt x="164465" y="151130"/>
                  </a:lnTo>
                  <a:lnTo>
                    <a:pt x="171450" y="144780"/>
                  </a:lnTo>
                  <a:lnTo>
                    <a:pt x="178435" y="138430"/>
                  </a:lnTo>
                  <a:lnTo>
                    <a:pt x="185420" y="132080"/>
                  </a:lnTo>
                  <a:lnTo>
                    <a:pt x="192405" y="126365"/>
                  </a:lnTo>
                  <a:lnTo>
                    <a:pt x="199390" y="120015"/>
                  </a:lnTo>
                  <a:lnTo>
                    <a:pt x="207010" y="114300"/>
                  </a:lnTo>
                  <a:lnTo>
                    <a:pt x="214630" y="108585"/>
                  </a:lnTo>
                  <a:lnTo>
                    <a:pt x="222250" y="102870"/>
                  </a:lnTo>
                  <a:lnTo>
                    <a:pt x="229870" y="97790"/>
                  </a:lnTo>
                  <a:lnTo>
                    <a:pt x="237490" y="92075"/>
                  </a:lnTo>
                  <a:lnTo>
                    <a:pt x="245110" y="86995"/>
                  </a:lnTo>
                  <a:lnTo>
                    <a:pt x="253365" y="81915"/>
                  </a:lnTo>
                  <a:lnTo>
                    <a:pt x="260985" y="76835"/>
                  </a:lnTo>
                  <a:lnTo>
                    <a:pt x="302260" y="54610"/>
                  </a:lnTo>
                  <a:lnTo>
                    <a:pt x="311150" y="50800"/>
                  </a:lnTo>
                  <a:lnTo>
                    <a:pt x="319405" y="46990"/>
                  </a:lnTo>
                  <a:lnTo>
                    <a:pt x="328295" y="43180"/>
                  </a:lnTo>
                  <a:lnTo>
                    <a:pt x="336550" y="39370"/>
                  </a:lnTo>
                  <a:lnTo>
                    <a:pt x="345440" y="36195"/>
                  </a:lnTo>
                  <a:lnTo>
                    <a:pt x="354330" y="33020"/>
                  </a:lnTo>
                  <a:lnTo>
                    <a:pt x="363220" y="29845"/>
                  </a:lnTo>
                  <a:lnTo>
                    <a:pt x="372110" y="26670"/>
                  </a:lnTo>
                  <a:lnTo>
                    <a:pt x="381000" y="24130"/>
                  </a:lnTo>
                  <a:lnTo>
                    <a:pt x="389890" y="20955"/>
                  </a:lnTo>
                  <a:lnTo>
                    <a:pt x="398780" y="18415"/>
                  </a:lnTo>
                  <a:lnTo>
                    <a:pt x="408305" y="16510"/>
                  </a:lnTo>
                  <a:lnTo>
                    <a:pt x="417195" y="13970"/>
                  </a:lnTo>
                  <a:lnTo>
                    <a:pt x="426085" y="12065"/>
                  </a:lnTo>
                  <a:lnTo>
                    <a:pt x="435610" y="10160"/>
                  </a:lnTo>
                  <a:lnTo>
                    <a:pt x="444500" y="8255"/>
                  </a:lnTo>
                  <a:lnTo>
                    <a:pt x="454025" y="6985"/>
                  </a:lnTo>
                  <a:lnTo>
                    <a:pt x="463550" y="5715"/>
                  </a:lnTo>
                  <a:lnTo>
                    <a:pt x="472440" y="4445"/>
                  </a:lnTo>
                  <a:lnTo>
                    <a:pt x="481965" y="3175"/>
                  </a:lnTo>
                  <a:lnTo>
                    <a:pt x="491490" y="2540"/>
                  </a:lnTo>
                  <a:lnTo>
                    <a:pt x="500380" y="1905"/>
                  </a:lnTo>
                  <a:lnTo>
                    <a:pt x="509905" y="1270"/>
                  </a:lnTo>
                  <a:lnTo>
                    <a:pt x="519430" y="635"/>
                  </a:lnTo>
                  <a:lnTo>
                    <a:pt x="528955" y="635"/>
                  </a:lnTo>
                  <a:lnTo>
                    <a:pt x="537845" y="0"/>
                  </a:lnTo>
                  <a:lnTo>
                    <a:pt x="546735" y="635"/>
                  </a:lnTo>
                  <a:lnTo>
                    <a:pt x="556260" y="635"/>
                  </a:lnTo>
                  <a:lnTo>
                    <a:pt x="565785" y="1270"/>
                  </a:lnTo>
                  <a:lnTo>
                    <a:pt x="575310" y="1905"/>
                  </a:lnTo>
                  <a:lnTo>
                    <a:pt x="584200" y="2540"/>
                  </a:lnTo>
                  <a:lnTo>
                    <a:pt x="593725" y="3175"/>
                  </a:lnTo>
                  <a:lnTo>
                    <a:pt x="603250" y="4445"/>
                  </a:lnTo>
                  <a:lnTo>
                    <a:pt x="612140" y="5715"/>
                  </a:lnTo>
                  <a:lnTo>
                    <a:pt x="621665" y="6985"/>
                  </a:lnTo>
                  <a:lnTo>
                    <a:pt x="631190" y="8255"/>
                  </a:lnTo>
                  <a:lnTo>
                    <a:pt x="640080" y="10160"/>
                  </a:lnTo>
                  <a:lnTo>
                    <a:pt x="649605" y="12065"/>
                  </a:lnTo>
                  <a:lnTo>
                    <a:pt x="658495" y="13970"/>
                  </a:lnTo>
                  <a:lnTo>
                    <a:pt x="667385" y="16510"/>
                  </a:lnTo>
                  <a:lnTo>
                    <a:pt x="676910" y="18415"/>
                  </a:lnTo>
                  <a:lnTo>
                    <a:pt x="685800" y="20955"/>
                  </a:lnTo>
                  <a:lnTo>
                    <a:pt x="694690" y="24130"/>
                  </a:lnTo>
                  <a:lnTo>
                    <a:pt x="703580" y="26670"/>
                  </a:lnTo>
                  <a:lnTo>
                    <a:pt x="712470" y="29845"/>
                  </a:lnTo>
                  <a:lnTo>
                    <a:pt x="721360" y="33020"/>
                  </a:lnTo>
                  <a:lnTo>
                    <a:pt x="730250" y="36195"/>
                  </a:lnTo>
                  <a:lnTo>
                    <a:pt x="739140" y="39370"/>
                  </a:lnTo>
                  <a:lnTo>
                    <a:pt x="747395" y="43180"/>
                  </a:lnTo>
                  <a:lnTo>
                    <a:pt x="756285" y="46990"/>
                  </a:lnTo>
                  <a:lnTo>
                    <a:pt x="764540" y="50800"/>
                  </a:lnTo>
                  <a:lnTo>
                    <a:pt x="773430" y="54610"/>
                  </a:lnTo>
                  <a:lnTo>
                    <a:pt x="814705" y="76835"/>
                  </a:lnTo>
                  <a:lnTo>
                    <a:pt x="822325" y="81915"/>
                  </a:lnTo>
                  <a:lnTo>
                    <a:pt x="830580" y="86995"/>
                  </a:lnTo>
                  <a:lnTo>
                    <a:pt x="838200" y="92075"/>
                  </a:lnTo>
                  <a:lnTo>
                    <a:pt x="845820" y="97790"/>
                  </a:lnTo>
                  <a:lnTo>
                    <a:pt x="853440" y="102870"/>
                  </a:lnTo>
                  <a:lnTo>
                    <a:pt x="861060" y="108585"/>
                  </a:lnTo>
                  <a:lnTo>
                    <a:pt x="868680" y="114300"/>
                  </a:lnTo>
                  <a:lnTo>
                    <a:pt x="876300" y="120015"/>
                  </a:lnTo>
                  <a:lnTo>
                    <a:pt x="883285" y="126365"/>
                  </a:lnTo>
                  <a:lnTo>
                    <a:pt x="890270" y="132080"/>
                  </a:lnTo>
                  <a:lnTo>
                    <a:pt x="897255" y="138430"/>
                  </a:lnTo>
                  <a:lnTo>
                    <a:pt x="904240" y="144780"/>
                  </a:lnTo>
                  <a:lnTo>
                    <a:pt x="911225" y="151130"/>
                  </a:lnTo>
                  <a:lnTo>
                    <a:pt x="917575" y="158115"/>
                  </a:lnTo>
                  <a:lnTo>
                    <a:pt x="924560" y="164465"/>
                  </a:lnTo>
                  <a:lnTo>
                    <a:pt x="930910" y="171450"/>
                  </a:lnTo>
                  <a:lnTo>
                    <a:pt x="937260" y="178435"/>
                  </a:lnTo>
                  <a:lnTo>
                    <a:pt x="943610" y="185420"/>
                  </a:lnTo>
                  <a:lnTo>
                    <a:pt x="949325" y="192405"/>
                  </a:lnTo>
                  <a:lnTo>
                    <a:pt x="955675" y="199390"/>
                  </a:lnTo>
                  <a:lnTo>
                    <a:pt x="961390" y="207010"/>
                  </a:lnTo>
                  <a:lnTo>
                    <a:pt x="967105" y="214630"/>
                  </a:lnTo>
                  <a:lnTo>
                    <a:pt x="972820" y="222250"/>
                  </a:lnTo>
                  <a:lnTo>
                    <a:pt x="977900" y="229870"/>
                  </a:lnTo>
                  <a:lnTo>
                    <a:pt x="983615" y="237490"/>
                  </a:lnTo>
                  <a:lnTo>
                    <a:pt x="988695" y="245110"/>
                  </a:lnTo>
                  <a:lnTo>
                    <a:pt x="993775" y="253365"/>
                  </a:lnTo>
                  <a:lnTo>
                    <a:pt x="998855" y="260985"/>
                  </a:lnTo>
                  <a:lnTo>
                    <a:pt x="1021080" y="302260"/>
                  </a:lnTo>
                  <a:lnTo>
                    <a:pt x="1024890" y="311150"/>
                  </a:lnTo>
                  <a:lnTo>
                    <a:pt x="1028700" y="319405"/>
                  </a:lnTo>
                  <a:lnTo>
                    <a:pt x="1032510" y="328295"/>
                  </a:lnTo>
                  <a:lnTo>
                    <a:pt x="1036320" y="336550"/>
                  </a:lnTo>
                  <a:lnTo>
                    <a:pt x="1039495" y="345440"/>
                  </a:lnTo>
                  <a:lnTo>
                    <a:pt x="1042670" y="354330"/>
                  </a:lnTo>
                  <a:lnTo>
                    <a:pt x="1045845" y="363220"/>
                  </a:lnTo>
                  <a:lnTo>
                    <a:pt x="1049020" y="372110"/>
                  </a:lnTo>
                  <a:lnTo>
                    <a:pt x="1051560" y="381000"/>
                  </a:lnTo>
                  <a:lnTo>
                    <a:pt x="1054735" y="389890"/>
                  </a:lnTo>
                  <a:lnTo>
                    <a:pt x="1057275" y="398780"/>
                  </a:lnTo>
                  <a:lnTo>
                    <a:pt x="1059180" y="408305"/>
                  </a:lnTo>
                  <a:lnTo>
                    <a:pt x="1061720" y="417195"/>
                  </a:lnTo>
                  <a:lnTo>
                    <a:pt x="1063625" y="426085"/>
                  </a:lnTo>
                  <a:lnTo>
                    <a:pt x="1065530" y="435610"/>
                  </a:lnTo>
                  <a:lnTo>
                    <a:pt x="1067435" y="444500"/>
                  </a:lnTo>
                  <a:lnTo>
                    <a:pt x="1068705" y="454025"/>
                  </a:lnTo>
                  <a:lnTo>
                    <a:pt x="1069975" y="463550"/>
                  </a:lnTo>
                  <a:lnTo>
                    <a:pt x="1071245" y="472440"/>
                  </a:lnTo>
                  <a:lnTo>
                    <a:pt x="1072515" y="481965"/>
                  </a:lnTo>
                  <a:lnTo>
                    <a:pt x="1073150" y="491490"/>
                  </a:lnTo>
                  <a:lnTo>
                    <a:pt x="1073785" y="500380"/>
                  </a:lnTo>
                  <a:lnTo>
                    <a:pt x="1074420" y="509905"/>
                  </a:lnTo>
                  <a:lnTo>
                    <a:pt x="1075055" y="519430"/>
                  </a:lnTo>
                  <a:lnTo>
                    <a:pt x="1075055" y="528955"/>
                  </a:lnTo>
                  <a:lnTo>
                    <a:pt x="1075690" y="537845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9036367" y="2562859"/>
            <a:ext cx="257111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48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3565"/>
              </a:spcBef>
            </a:pPr>
            <a:r>
              <a:rPr sz="2400" dirty="0">
                <a:latin typeface="Calibri"/>
                <a:cs typeface="Calibri"/>
              </a:rPr>
              <a:t>Convert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License</a:t>
            </a:r>
            <a:endParaRPr sz="24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License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Tiers</a:t>
            </a:r>
            <a:endParaRPr sz="1900">
              <a:latin typeface="Calibri"/>
              <a:cs typeface="Calibri"/>
            </a:endParaRPr>
          </a:p>
          <a:p>
            <a:pPr marL="375285" indent="-171450">
              <a:lnSpc>
                <a:spcPct val="100000"/>
              </a:lnSpc>
              <a:spcBef>
                <a:spcPts val="114"/>
              </a:spcBef>
              <a:buFont typeface="Times New Roman"/>
              <a:buChar char="•"/>
              <a:tabLst>
                <a:tab pos="375920" algn="l"/>
              </a:tabLst>
            </a:pPr>
            <a:r>
              <a:rPr sz="1900" dirty="0">
                <a:latin typeface="Calibri"/>
                <a:cs typeface="Calibri"/>
              </a:rPr>
              <a:t>Add-On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9041130" y="5706427"/>
            <a:ext cx="2561590" cy="9525"/>
            <a:chOff x="9041130" y="5706427"/>
            <a:chExt cx="2561590" cy="9525"/>
          </a:xfrm>
        </p:grpSpPr>
        <p:sp>
          <p:nvSpPr>
            <p:cNvPr id="251" name="object 251"/>
            <p:cNvSpPr/>
            <p:nvPr/>
          </p:nvSpPr>
          <p:spPr>
            <a:xfrm>
              <a:off x="904113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2561590" y="0"/>
                  </a:moveTo>
                  <a:lnTo>
                    <a:pt x="0" y="0"/>
                  </a:lnTo>
                  <a:lnTo>
                    <a:pt x="2561590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041130" y="5711190"/>
              <a:ext cx="2561590" cy="0"/>
            </a:xfrm>
            <a:custGeom>
              <a:avLst/>
              <a:gdLst/>
              <a:ahLst/>
              <a:cxnLst/>
              <a:rect l="l" t="t" r="r" b="b"/>
              <a:pathLst>
                <a:path w="2561590">
                  <a:moveTo>
                    <a:pt x="0" y="0"/>
                  </a:moveTo>
                  <a:lnTo>
                    <a:pt x="256159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" dirty="0"/>
              <a:t> </a:t>
            </a:r>
            <a:r>
              <a:rPr dirty="0"/>
              <a:t>3</a:t>
            </a:r>
            <a:r>
              <a:rPr spc="-10" dirty="0"/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942205" cy="38125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marR="231140" indent="-227965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current 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  <a:p>
            <a:pPr marL="240665" marR="11811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high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level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results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scanned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emails scanned</a:t>
            </a:r>
            <a:endParaRPr sz="1600">
              <a:latin typeface="Arial"/>
              <a:cs typeface="Arial"/>
            </a:endParaRPr>
          </a:p>
          <a:p>
            <a:pPr marL="240665" marR="32131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Phishing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results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training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phishing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events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workflow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(Confirmed/Suspicions/Spam).</a:t>
            </a:r>
            <a:endParaRPr sz="1600">
              <a:latin typeface="Arial"/>
              <a:cs typeface="Arial"/>
            </a:endParaRPr>
          </a:p>
          <a:p>
            <a:pPr marL="240665" marR="508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Training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phishing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email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profile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tools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(advanced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buttons,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Allow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List,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Block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List),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tune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false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positives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needed.</a:t>
            </a:r>
            <a:endParaRPr sz="1600">
              <a:latin typeface="Arial"/>
              <a:cs typeface="Arial"/>
            </a:endParaRPr>
          </a:p>
          <a:p>
            <a:pPr marL="240665" marR="320040" indent="-227965">
              <a:lnSpc>
                <a:spcPts val="1830"/>
              </a:lnSpc>
              <a:spcBef>
                <a:spcPts val="98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Enable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in-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line for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up to 5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users (Set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quarantine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approvers,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send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test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phishing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emails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needed)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quarantine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workflow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restore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Schedule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follow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up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Session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C4C4E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2152" y="2386457"/>
            <a:ext cx="4099059" cy="30723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30</a:t>
            </a:fld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" dirty="0"/>
              <a:t> </a:t>
            </a:r>
            <a:r>
              <a:rPr dirty="0"/>
              <a:t>7</a:t>
            </a:r>
            <a:r>
              <a:rPr spc="-10" dirty="0"/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716145" cy="26536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marR="5080" indent="-227965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with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current 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quarantine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workflow</a:t>
            </a:r>
            <a:r>
              <a:rPr sz="16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results.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Adjust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policies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needed.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Ensure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false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positives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 removed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Discuss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training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advanced</a:t>
            </a:r>
            <a:r>
              <a:rPr sz="16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query</a:t>
            </a:r>
            <a:r>
              <a:rPr sz="16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building.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r>
              <a:rPr sz="16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Quotes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Schedule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C4C4E"/>
                </a:solidFill>
                <a:latin typeface="Arial"/>
                <a:cs typeface="Arial"/>
              </a:rPr>
              <a:t>Final</a:t>
            </a:r>
            <a:r>
              <a:rPr sz="16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C4C4E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7472" y="2171826"/>
            <a:ext cx="4165986" cy="32064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31</a:t>
            </a:fld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Day</a:t>
            </a:r>
            <a:r>
              <a:rPr spc="-15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14</a:t>
            </a:r>
            <a:r>
              <a:rPr spc="-10" dirty="0">
                <a:solidFill>
                  <a:srgbClr val="DA1471"/>
                </a:solidFill>
              </a:rPr>
              <a:t> 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529079"/>
            <a:ext cx="4715510" cy="21678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marR="5080" indent="-227965">
              <a:lnSpc>
                <a:spcPts val="1830"/>
              </a:lnSpc>
              <a:spcBef>
                <a:spcPts val="23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overall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trial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process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current 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  <a:p>
            <a:pPr marL="240665" marR="298450" indent="-227965">
              <a:lnSpc>
                <a:spcPts val="1830"/>
              </a:lnSpc>
              <a:spcBef>
                <a:spcPts val="990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final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counts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review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summary</a:t>
            </a:r>
            <a:r>
              <a:rPr sz="1600" spc="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report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5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Reinforce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value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advanced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threat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protection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Ensure technical </a:t>
            </a:r>
            <a:r>
              <a:rPr sz="1600" spc="-25" dirty="0">
                <a:solidFill>
                  <a:srgbClr val="4D4D4F"/>
                </a:solidFill>
                <a:latin typeface="Arial"/>
                <a:cs typeface="Arial"/>
              </a:rPr>
              <a:t>win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05"/>
              </a:spcBef>
              <a:buClr>
                <a:srgbClr val="920052"/>
              </a:buClr>
              <a:buSzPct val="84375"/>
              <a:buFont typeface="Courier New"/>
              <a:buChar char="o"/>
              <a:tabLst>
                <a:tab pos="240665" algn="l"/>
              </a:tabLst>
            </a:pP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Close</a:t>
            </a:r>
            <a:r>
              <a:rPr sz="16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4D4D4F"/>
                </a:solidFill>
                <a:latin typeface="Arial"/>
                <a:cs typeface="Arial"/>
              </a:rPr>
              <a:t> deal!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122" y="2266950"/>
            <a:ext cx="3825239" cy="32095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32</a:t>
            </a:fld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Security</a:t>
            </a:r>
            <a:r>
              <a:rPr spc="-20" dirty="0"/>
              <a:t> </a:t>
            </a:r>
            <a:r>
              <a:rPr dirty="0"/>
              <a:t>Checkup</a:t>
            </a:r>
            <a:r>
              <a:rPr spc="-20" dirty="0"/>
              <a:t> </a:t>
            </a:r>
            <a:r>
              <a:rPr spc="-10" dirty="0"/>
              <a:t>Report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0505" y="1487170"/>
            <a:ext cx="4913630" cy="44678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0029" marR="5080" indent="-227329">
              <a:lnSpc>
                <a:spcPts val="2450"/>
              </a:lnSpc>
              <a:spcBef>
                <a:spcPts val="54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Detailed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graphic</a:t>
            </a:r>
            <a:r>
              <a:rPr sz="24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report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summarizing</a:t>
            </a:r>
            <a:r>
              <a:rPr sz="2400" spc="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threats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organization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faced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through</a:t>
            </a:r>
            <a:r>
              <a:rPr sz="24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emails,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file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sharing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messaging applications</a:t>
            </a:r>
            <a:endParaRPr sz="2400">
              <a:latin typeface="Arial"/>
              <a:cs typeface="Arial"/>
            </a:endParaRPr>
          </a:p>
          <a:p>
            <a:pPr marL="240029" marR="90805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Provides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clear view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how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system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handled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these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threats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who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most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attacked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users</a:t>
            </a:r>
            <a:endParaRPr sz="2400">
              <a:latin typeface="Arial"/>
              <a:cs typeface="Arial"/>
            </a:endParaRPr>
          </a:p>
          <a:p>
            <a:pPr marL="240029" marR="175260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Sent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every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week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all</a:t>
            </a:r>
            <a:r>
              <a:rPr sz="24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configured recipients</a:t>
            </a:r>
            <a:endParaRPr sz="2400">
              <a:latin typeface="Arial"/>
              <a:cs typeface="Arial"/>
            </a:endParaRPr>
          </a:p>
          <a:p>
            <a:pPr marL="240029" marR="429259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Administrators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can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generate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C4C4E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demand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through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Analytics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C4C4E"/>
                </a:solidFill>
                <a:latin typeface="Arial"/>
                <a:cs typeface="Arial"/>
              </a:rPr>
              <a:t>&amp;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Reports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-&gt;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C4C4E"/>
                </a:solidFill>
                <a:latin typeface="Arial"/>
                <a:cs typeface="Arial"/>
              </a:rPr>
              <a:t>Security</a:t>
            </a:r>
            <a:r>
              <a:rPr sz="24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C4C4E"/>
                </a:solidFill>
                <a:latin typeface="Arial"/>
                <a:cs typeface="Arial"/>
              </a:rPr>
              <a:t>Checkup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794" y="1146555"/>
            <a:ext cx="5553075" cy="259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02" y="3853053"/>
            <a:ext cx="5504437" cy="25968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33</a:t>
            </a:fld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34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244" y="6602094"/>
            <a:ext cx="1928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[Internal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Use]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Check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Point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employees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2084704"/>
            <a:ext cx="5784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LICENSE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CONVERSION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MSP</a:t>
            </a:r>
            <a:r>
              <a:rPr spc="-25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License</a:t>
            </a:r>
            <a:r>
              <a:rPr spc="-20" dirty="0">
                <a:solidFill>
                  <a:srgbClr val="DA1471"/>
                </a:solidFill>
              </a:rPr>
              <a:t> </a:t>
            </a:r>
            <a:r>
              <a:rPr spc="-10" dirty="0">
                <a:solidFill>
                  <a:srgbClr val="DA1471"/>
                </a:solidFill>
              </a:rPr>
              <a:t>Options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35</a:t>
            </a:fld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305" y="1414145"/>
            <a:ext cx="10936605" cy="48990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665" indent="-227329">
              <a:lnSpc>
                <a:spcPct val="100000"/>
              </a:lnSpc>
              <a:spcBef>
                <a:spcPts val="96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Offer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additional pricing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model,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such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price</a:t>
            </a:r>
            <a:r>
              <a:rPr sz="24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tiers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pay-as-you-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go</a:t>
            </a:r>
            <a:endParaRPr sz="2400">
              <a:latin typeface="Arial"/>
              <a:cs typeface="Arial"/>
            </a:endParaRPr>
          </a:p>
          <a:p>
            <a:pPr marL="240665" indent="-227329">
              <a:lnSpc>
                <a:spcPct val="100000"/>
              </a:lnSpc>
              <a:spcBef>
                <a:spcPts val="86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Total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overall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usage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automatically</a:t>
            </a:r>
            <a:r>
              <a:rPr sz="24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counted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daily</a:t>
            </a:r>
            <a:r>
              <a:rPr sz="24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F"/>
                </a:solidFill>
                <a:latin typeface="Arial"/>
                <a:cs typeface="Arial"/>
              </a:rPr>
              <a:t>billed</a:t>
            </a:r>
            <a:r>
              <a:rPr sz="2400" spc="-10" dirty="0">
                <a:solidFill>
                  <a:srgbClr val="4D4D4F"/>
                </a:solidFill>
                <a:latin typeface="Arial"/>
                <a:cs typeface="Arial"/>
              </a:rPr>
              <a:t> monthly.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MSP</a:t>
            </a:r>
            <a:r>
              <a:rPr sz="2400" b="1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F"/>
                </a:solidFill>
                <a:latin typeface="Arial"/>
                <a:cs typeface="Arial"/>
              </a:rPr>
              <a:t>License</a:t>
            </a:r>
            <a:r>
              <a:rPr sz="2400" b="1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D4D4F"/>
                </a:solidFill>
                <a:latin typeface="Arial"/>
                <a:cs typeface="Arial"/>
              </a:rPr>
              <a:t>Options:</a:t>
            </a:r>
            <a:endParaRPr sz="2400">
              <a:latin typeface="Arial"/>
              <a:cs typeface="Arial"/>
            </a:endParaRPr>
          </a:p>
          <a:p>
            <a:pPr marL="816610" marR="82550" lvl="1" indent="-456565">
              <a:lnSpc>
                <a:spcPts val="2280"/>
              </a:lnSpc>
              <a:spcBef>
                <a:spcPts val="890"/>
              </a:spcBef>
              <a:buClr>
                <a:srgbClr val="920052"/>
              </a:buClr>
              <a:buFont typeface="Arial"/>
              <a:buAutoNum type="arabicPeriod"/>
              <a:tabLst>
                <a:tab pos="816610" algn="l"/>
                <a:tab pos="817244" algn="l"/>
              </a:tabLst>
            </a:pP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Protect</a:t>
            </a:r>
            <a:r>
              <a:rPr sz="2000" b="1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protection,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including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known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malware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URL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inspection,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Suite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incoming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internal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well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collaboration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applications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(OneDrive,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Drive,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Teams,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Slack,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817244" marR="153670" lvl="1" indent="-457200">
              <a:lnSpc>
                <a:spcPts val="2280"/>
              </a:lnSpc>
              <a:spcBef>
                <a:spcPts val="800"/>
              </a:spcBef>
              <a:buClr>
                <a:srgbClr val="920052"/>
              </a:buClr>
              <a:buFont typeface="Arial"/>
              <a:buAutoNum type="arabicPeriod"/>
              <a:tabLst>
                <a:tab pos="817244" algn="l"/>
                <a:tab pos="817880" algn="l"/>
              </a:tabLst>
            </a:pP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Advanced</a:t>
            </a:r>
            <a:r>
              <a:rPr sz="2000" b="1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Phishing,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including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URL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inspection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file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sandboxing</a:t>
            </a:r>
            <a:r>
              <a:rPr sz="2000" b="1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sanitization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(CDR),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incoming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internal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Suite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well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collaboration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applications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(OneDrive,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Drive,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Teams,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Slack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817244" marR="155575" lvl="1" indent="-457200">
              <a:lnSpc>
                <a:spcPts val="2280"/>
              </a:lnSpc>
              <a:spcBef>
                <a:spcPts val="800"/>
              </a:spcBef>
              <a:buClr>
                <a:srgbClr val="920052"/>
              </a:buClr>
              <a:buFont typeface="Arial"/>
              <a:buAutoNum type="arabicPeriod"/>
              <a:tabLst>
                <a:tab pos="817244" algn="l"/>
                <a:tab pos="817880" algn="l"/>
              </a:tabLst>
            </a:pP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Complete</a:t>
            </a:r>
            <a:r>
              <a:rPr sz="2000" b="1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-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Phishing,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Anti-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Malware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Data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Loss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Prevention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F"/>
                </a:solidFill>
                <a:latin typeface="Arial"/>
                <a:cs typeface="Arial"/>
              </a:rPr>
              <a:t>(DLP)</a:t>
            </a:r>
            <a:r>
              <a:rPr sz="2000" b="1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protection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incoming,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internal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outgoing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Office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365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Suite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emails,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well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collaboration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applications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(OneDrive,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Google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Drive,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Teams,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Slack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  <a:p>
            <a:pPr marL="6824345">
              <a:lnSpc>
                <a:spcPct val="100000"/>
              </a:lnSpc>
              <a:spcBef>
                <a:spcPts val="1265"/>
              </a:spcBef>
            </a:pPr>
            <a:r>
              <a:rPr sz="2400" spc="-10" dirty="0">
                <a:solidFill>
                  <a:srgbClr val="6C0938"/>
                </a:solidFill>
                <a:latin typeface="Arial"/>
                <a:cs typeface="Arial"/>
              </a:rPr>
              <a:t>https://catalog.checkpoint.com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MSP</a:t>
            </a:r>
            <a:r>
              <a:rPr spc="-10" dirty="0">
                <a:solidFill>
                  <a:srgbClr val="DA1471"/>
                </a:solidFill>
              </a:rPr>
              <a:t> </a:t>
            </a:r>
            <a:r>
              <a:rPr dirty="0">
                <a:solidFill>
                  <a:srgbClr val="DA1471"/>
                </a:solidFill>
              </a:rPr>
              <a:t>License </a:t>
            </a:r>
            <a:r>
              <a:rPr spc="-10" dirty="0">
                <a:solidFill>
                  <a:srgbClr val="DA1471"/>
                </a:solidFill>
              </a:rPr>
              <a:t>Add-</a:t>
            </a:r>
            <a:r>
              <a:rPr spc="-25" dirty="0">
                <a:solidFill>
                  <a:srgbClr val="DA1471"/>
                </a:solidFill>
              </a:rPr>
              <a:t>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36</a:t>
            </a:fld>
            <a:endParaRPr sz="1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pc="-10" dirty="0"/>
              <a:t>IRaaS</a:t>
            </a:r>
          </a:p>
          <a:p>
            <a:pPr marL="469900" marR="5080" indent="-154940">
              <a:lnSpc>
                <a:spcPts val="2280"/>
              </a:lnSpc>
              <a:spcBef>
                <a:spcPts val="855"/>
              </a:spcBef>
              <a:buClr>
                <a:srgbClr val="920052"/>
              </a:buClr>
              <a:buChar char="•"/>
              <a:tabLst>
                <a:tab pos="469900" algn="l"/>
              </a:tabLst>
            </a:pPr>
            <a:r>
              <a:rPr b="0" dirty="0">
                <a:latin typeface="Arial"/>
                <a:cs typeface="Arial"/>
              </a:rPr>
              <a:t>Available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24/7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including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weekends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or </a:t>
            </a:r>
            <a:r>
              <a:rPr b="0" dirty="0">
                <a:latin typeface="Arial"/>
                <a:cs typeface="Arial"/>
              </a:rPr>
              <a:t>during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off-hours</a:t>
            </a:r>
          </a:p>
          <a:p>
            <a:pPr marL="469900" marR="201295" indent="-154940">
              <a:lnSpc>
                <a:spcPts val="2280"/>
              </a:lnSpc>
              <a:spcBef>
                <a:spcPts val="800"/>
              </a:spcBef>
              <a:buClr>
                <a:srgbClr val="920052"/>
              </a:buClr>
              <a:buChar char="•"/>
              <a:tabLst>
                <a:tab pos="469900" algn="l"/>
              </a:tabLst>
            </a:pPr>
            <a:r>
              <a:rPr b="0" dirty="0">
                <a:latin typeface="Arial"/>
                <a:cs typeface="Arial"/>
              </a:rPr>
              <a:t>Analyst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spends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between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15-</a:t>
            </a:r>
            <a:r>
              <a:rPr b="0" dirty="0">
                <a:latin typeface="Arial"/>
                <a:cs typeface="Arial"/>
              </a:rPr>
              <a:t>25%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of </a:t>
            </a:r>
            <a:r>
              <a:rPr b="0" dirty="0">
                <a:latin typeface="Arial"/>
                <a:cs typeface="Arial"/>
              </a:rPr>
              <a:t>their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time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dealing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threats</a:t>
            </a:r>
          </a:p>
          <a:p>
            <a:pPr marL="469900" indent="-155575">
              <a:lnSpc>
                <a:spcPct val="100000"/>
              </a:lnSpc>
              <a:spcBef>
                <a:spcPts val="625"/>
              </a:spcBef>
              <a:buClr>
                <a:srgbClr val="920052"/>
              </a:buClr>
              <a:buChar char="•"/>
              <a:tabLst>
                <a:tab pos="469900" algn="l"/>
              </a:tabLst>
            </a:pPr>
            <a:r>
              <a:rPr b="0" spc="-10" dirty="0">
                <a:latin typeface="Arial"/>
                <a:cs typeface="Arial"/>
              </a:rPr>
              <a:t>Workflows</a:t>
            </a:r>
          </a:p>
          <a:p>
            <a:pPr marL="671195" lvl="1" indent="-155575">
              <a:lnSpc>
                <a:spcPct val="100000"/>
              </a:lnSpc>
              <a:spcBef>
                <a:spcPts val="710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User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Reported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Suspicious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Emails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Releasing</a:t>
            </a:r>
            <a:r>
              <a:rPr sz="1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1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quarantine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Creating</a:t>
            </a:r>
            <a:r>
              <a:rPr sz="1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whitelists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Creating</a:t>
            </a:r>
            <a:r>
              <a:rPr sz="1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blacklists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5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Marking</a:t>
            </a:r>
            <a:r>
              <a:rPr sz="1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as</a:t>
            </a:r>
            <a:r>
              <a:rPr sz="1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phishing</a:t>
            </a:r>
            <a:endParaRPr sz="1800">
              <a:latin typeface="Arial"/>
              <a:cs typeface="Arial"/>
            </a:endParaRPr>
          </a:p>
          <a:p>
            <a:pPr marL="671195" lvl="1" indent="-155575">
              <a:lnSpc>
                <a:spcPct val="100000"/>
              </a:lnSpc>
              <a:spcBef>
                <a:spcPts val="690"/>
              </a:spcBef>
              <a:buClr>
                <a:srgbClr val="920052"/>
              </a:buClr>
              <a:buChar char="•"/>
              <a:tabLst>
                <a:tab pos="671195" algn="l"/>
              </a:tabLst>
            </a:pP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Cross-</a:t>
            </a:r>
            <a:r>
              <a:rPr sz="1800" dirty="0">
                <a:solidFill>
                  <a:srgbClr val="4D4D4F"/>
                </a:solidFill>
                <a:latin typeface="Arial"/>
                <a:cs typeface="Arial"/>
              </a:rPr>
              <a:t>customer</a:t>
            </a:r>
            <a:r>
              <a:rPr sz="1800" spc="-10" dirty="0">
                <a:solidFill>
                  <a:srgbClr val="4D4D4F"/>
                </a:solidFill>
                <a:latin typeface="Arial"/>
                <a:cs typeface="Arial"/>
              </a:rPr>
              <a:t> mitigation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pc="-10" dirty="0"/>
              <a:t>Archiving</a:t>
            </a:r>
          </a:p>
          <a:p>
            <a:pPr marL="240665" marR="5080" indent="-227329">
              <a:lnSpc>
                <a:spcPts val="2450"/>
              </a:lnSpc>
              <a:spcBef>
                <a:spcPts val="91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Meet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regulatory </a:t>
            </a:r>
            <a:r>
              <a:rPr b="0" spc="-10" dirty="0">
                <a:latin typeface="Arial"/>
                <a:cs typeface="Arial"/>
              </a:rPr>
              <a:t>compliance </a:t>
            </a:r>
            <a:r>
              <a:rPr b="0" dirty="0">
                <a:latin typeface="Arial"/>
                <a:cs typeface="Arial"/>
              </a:rPr>
              <a:t>standards,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restore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lost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emails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and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other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legal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cases</a:t>
            </a:r>
          </a:p>
          <a:p>
            <a:pPr marL="240665" marR="223520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Store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all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incoming,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outgoing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and </a:t>
            </a:r>
            <a:r>
              <a:rPr b="0" dirty="0">
                <a:latin typeface="Arial"/>
                <a:cs typeface="Arial"/>
              </a:rPr>
              <a:t>internal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7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years</a:t>
            </a:r>
          </a:p>
          <a:p>
            <a:pPr marL="240665" marR="274320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Administrators can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filter </a:t>
            </a:r>
            <a:r>
              <a:rPr b="0" spc="-10" dirty="0">
                <a:latin typeface="Arial"/>
                <a:cs typeface="Arial"/>
              </a:rPr>
              <a:t>through </a:t>
            </a:r>
            <a:r>
              <a:rPr b="0" dirty="0">
                <a:latin typeface="Arial"/>
                <a:cs typeface="Arial"/>
              </a:rPr>
              <a:t>archived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by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several </a:t>
            </a:r>
            <a:r>
              <a:rPr b="0" dirty="0">
                <a:latin typeface="Arial"/>
                <a:cs typeface="Arial"/>
              </a:rPr>
              <a:t>conditions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export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anywhere</a:t>
            </a:r>
          </a:p>
          <a:p>
            <a:pPr marL="240665" marR="410845" indent="-227329">
              <a:lnSpc>
                <a:spcPts val="2450"/>
              </a:lnSpc>
              <a:spcBef>
                <a:spcPts val="900"/>
              </a:spcBef>
              <a:buClr>
                <a:srgbClr val="920052"/>
              </a:buClr>
              <a:buSzPct val="85416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latin typeface="Arial"/>
                <a:cs typeface="Arial"/>
              </a:rPr>
              <a:t>Every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action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administrators </a:t>
            </a:r>
            <a:r>
              <a:rPr b="0" dirty="0">
                <a:latin typeface="Arial"/>
                <a:cs typeface="Arial"/>
              </a:rPr>
              <a:t>perform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email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archive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is </a:t>
            </a:r>
            <a:r>
              <a:rPr b="0" dirty="0">
                <a:latin typeface="Arial"/>
                <a:cs typeface="Arial"/>
              </a:rPr>
              <a:t>fully </a:t>
            </a:r>
            <a:r>
              <a:rPr b="0" spc="-10" dirty="0">
                <a:latin typeface="Arial"/>
                <a:cs typeface="Arial"/>
              </a:rPr>
              <a:t>audited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Email</a:t>
            </a:r>
            <a:r>
              <a:rPr spc="-25" dirty="0"/>
              <a:t> </a:t>
            </a:r>
            <a:r>
              <a:rPr dirty="0"/>
              <a:t>Security</a:t>
            </a:r>
            <a:r>
              <a:rPr spc="-15" dirty="0"/>
              <a:t> </a:t>
            </a:r>
            <a:r>
              <a:rPr dirty="0"/>
              <a:t>License</a:t>
            </a:r>
            <a:r>
              <a:rPr spc="-15" dirty="0"/>
              <a:t> </a:t>
            </a:r>
            <a:r>
              <a:rPr spc="-10" dirty="0"/>
              <a:t>Tiers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749" y="1537335"/>
            <a:ext cx="9793224" cy="4763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064" y="1148715"/>
            <a:ext cx="4813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4875" algn="l"/>
              </a:tabLst>
            </a:pPr>
            <a:r>
              <a:rPr sz="2400" spc="-10" dirty="0">
                <a:solidFill>
                  <a:srgbClr val="6C0A38"/>
                </a:solidFill>
                <a:latin typeface="Arial"/>
                <a:cs typeface="Arial"/>
              </a:rPr>
              <a:t>Protect</a:t>
            </a:r>
            <a:r>
              <a:rPr sz="2400" dirty="0">
                <a:solidFill>
                  <a:srgbClr val="6C0A38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6C0A38"/>
                </a:solidFill>
                <a:latin typeface="Arial"/>
                <a:cs typeface="Arial"/>
              </a:rPr>
              <a:t>Advanced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37</a:t>
            </a:fld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971155" y="1148715"/>
            <a:ext cx="132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6C0A38"/>
                </a:solidFill>
                <a:latin typeface="Arial"/>
                <a:cs typeface="Arial"/>
              </a:rPr>
              <a:t>Complete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8030" y="1475740"/>
            <a:ext cx="2653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Licensed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7390" y="1475740"/>
            <a:ext cx="245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License</a:t>
            </a:r>
            <a:r>
              <a:rPr sz="2800" spc="-4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575" y="1475740"/>
            <a:ext cx="2397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Tenant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Actions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Convert</a:t>
            </a:r>
            <a:r>
              <a:rPr spc="-35" dirty="0"/>
              <a:t> </a:t>
            </a:r>
            <a:r>
              <a:rPr spc="-10" dirty="0"/>
              <a:t>License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1149" y="2631049"/>
            <a:ext cx="2788689" cy="327613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8480" y="3259454"/>
            <a:ext cx="3427729" cy="2204720"/>
            <a:chOff x="538480" y="3259454"/>
            <a:chExt cx="3427729" cy="2204720"/>
          </a:xfrm>
        </p:grpSpPr>
        <p:sp>
          <p:nvSpPr>
            <p:cNvPr id="8" name="object 8"/>
            <p:cNvSpPr/>
            <p:nvPr/>
          </p:nvSpPr>
          <p:spPr>
            <a:xfrm>
              <a:off x="582930" y="3303904"/>
              <a:ext cx="3338829" cy="2115820"/>
            </a:xfrm>
            <a:custGeom>
              <a:avLst/>
              <a:gdLst/>
              <a:ahLst/>
              <a:cxnLst/>
              <a:rect l="l" t="t" r="r" b="b"/>
              <a:pathLst>
                <a:path w="3338829" h="2115820">
                  <a:moveTo>
                    <a:pt x="3338830" y="2115820"/>
                  </a:moveTo>
                  <a:lnTo>
                    <a:pt x="0" y="2115820"/>
                  </a:lnTo>
                  <a:lnTo>
                    <a:pt x="0" y="0"/>
                  </a:lnTo>
                  <a:lnTo>
                    <a:pt x="3338830" y="0"/>
                  </a:lnTo>
                  <a:lnTo>
                    <a:pt x="3338830" y="211582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930" y="3303904"/>
              <a:ext cx="3338829" cy="2115820"/>
            </a:xfrm>
            <a:custGeom>
              <a:avLst/>
              <a:gdLst/>
              <a:ahLst/>
              <a:cxnLst/>
              <a:rect l="l" t="t" r="r" b="b"/>
              <a:pathLst>
                <a:path w="3338829" h="2115820">
                  <a:moveTo>
                    <a:pt x="0" y="0"/>
                  </a:moveTo>
                  <a:lnTo>
                    <a:pt x="3338830" y="0"/>
                  </a:lnTo>
                  <a:lnTo>
                    <a:pt x="3338830" y="2115820"/>
                  </a:lnTo>
                  <a:lnTo>
                    <a:pt x="0" y="2115820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930" y="3303904"/>
              <a:ext cx="3337560" cy="211518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34204" y="2894329"/>
            <a:ext cx="3337560" cy="2934970"/>
            <a:chOff x="4434204" y="2894329"/>
            <a:chExt cx="3337560" cy="29349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204" y="2894329"/>
              <a:ext cx="3337560" cy="29349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4529" y="4159250"/>
              <a:ext cx="3215640" cy="527685"/>
            </a:xfrm>
            <a:custGeom>
              <a:avLst/>
              <a:gdLst/>
              <a:ahLst/>
              <a:cxnLst/>
              <a:rect l="l" t="t" r="r" b="b"/>
              <a:pathLst>
                <a:path w="3215640" h="527685">
                  <a:moveTo>
                    <a:pt x="3215640" y="527685"/>
                  </a:moveTo>
                  <a:lnTo>
                    <a:pt x="0" y="527685"/>
                  </a:lnTo>
                  <a:lnTo>
                    <a:pt x="0" y="0"/>
                  </a:lnTo>
                  <a:lnTo>
                    <a:pt x="3215640" y="0"/>
                  </a:lnTo>
                  <a:lnTo>
                    <a:pt x="3215640" y="527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365500" y="1546225"/>
            <a:ext cx="955675" cy="441959"/>
          </a:xfrm>
          <a:custGeom>
            <a:avLst/>
            <a:gdLst/>
            <a:ahLst/>
            <a:cxnLst/>
            <a:rect l="l" t="t" r="r" b="b"/>
            <a:pathLst>
              <a:path w="955675" h="441960">
                <a:moveTo>
                  <a:pt x="734695" y="441960"/>
                </a:moveTo>
                <a:lnTo>
                  <a:pt x="734695" y="331470"/>
                </a:lnTo>
                <a:lnTo>
                  <a:pt x="0" y="331470"/>
                </a:lnTo>
                <a:lnTo>
                  <a:pt x="0" y="110490"/>
                </a:lnTo>
                <a:lnTo>
                  <a:pt x="734695" y="110490"/>
                </a:lnTo>
                <a:lnTo>
                  <a:pt x="734695" y="0"/>
                </a:lnTo>
                <a:lnTo>
                  <a:pt x="955675" y="220980"/>
                </a:lnTo>
                <a:lnTo>
                  <a:pt x="734695" y="44196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5675" y="1511935"/>
            <a:ext cx="982980" cy="441959"/>
          </a:xfrm>
          <a:custGeom>
            <a:avLst/>
            <a:gdLst/>
            <a:ahLst/>
            <a:cxnLst/>
            <a:rect l="l" t="t" r="r" b="b"/>
            <a:pathLst>
              <a:path w="982979" h="441960">
                <a:moveTo>
                  <a:pt x="762000" y="441960"/>
                </a:moveTo>
                <a:lnTo>
                  <a:pt x="762000" y="331470"/>
                </a:lnTo>
                <a:lnTo>
                  <a:pt x="0" y="331470"/>
                </a:lnTo>
                <a:lnTo>
                  <a:pt x="0" y="110490"/>
                </a:lnTo>
                <a:lnTo>
                  <a:pt x="762000" y="110490"/>
                </a:lnTo>
                <a:lnTo>
                  <a:pt x="762000" y="0"/>
                </a:lnTo>
                <a:lnTo>
                  <a:pt x="982980" y="220980"/>
                </a:lnTo>
                <a:lnTo>
                  <a:pt x="762000" y="441960"/>
                </a:lnTo>
                <a:close/>
              </a:path>
            </a:pathLst>
          </a:custGeom>
          <a:solidFill>
            <a:srgbClr val="D9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0584" y="1289050"/>
            <a:ext cx="914400" cy="9144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38</a:t>
            </a:fld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305" y="309245"/>
            <a:ext cx="41046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Important</a:t>
            </a:r>
            <a:r>
              <a:rPr spc="-10" dirty="0">
                <a:solidFill>
                  <a:srgbClr val="DA1471"/>
                </a:solidFill>
              </a:rPr>
              <a:t> 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>
                <a:solidFill>
                  <a:srgbClr val="BEBEBE"/>
                </a:solidFill>
              </a:rPr>
              <a:t>[Internal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Use]</a:t>
            </a:r>
            <a:r>
              <a:rPr spc="-10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for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Check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dirty="0">
                <a:solidFill>
                  <a:srgbClr val="BEBEBE"/>
                </a:solidFill>
              </a:rPr>
              <a:t>Point</a:t>
            </a:r>
            <a:r>
              <a:rPr spc="-5" dirty="0">
                <a:solidFill>
                  <a:srgbClr val="BEBEBE"/>
                </a:solidFill>
              </a:rPr>
              <a:t> </a:t>
            </a:r>
            <a:r>
              <a:rPr spc="-10" dirty="0">
                <a:solidFill>
                  <a:srgbClr val="BEBEBE"/>
                </a:solidFill>
              </a:rPr>
              <a:t>employees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22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15" baseline="3086" dirty="0"/>
              <a:t> </a:t>
            </a:r>
            <a:r>
              <a:rPr sz="1350" baseline="3086" dirty="0"/>
              <a:t>Ltd.</a:t>
            </a:r>
            <a:r>
              <a:rPr sz="1350" spc="254" baseline="3086" dirty="0"/>
              <a:t>  </a:t>
            </a:r>
            <a:fld id="{81D60167-4931-47E6-BA6A-407CBD079E47}" type="slidenum">
              <a:rPr sz="1000" spc="-25" dirty="0">
                <a:solidFill>
                  <a:srgbClr val="4D4D4F"/>
                </a:solidFill>
              </a:rPr>
              <a:t>39</a:t>
            </a:fld>
            <a:endParaRPr sz="1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5"/>
              </a:spcBef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customers</a:t>
            </a:r>
            <a:r>
              <a:rPr spc="-15" dirty="0"/>
              <a:t> </a:t>
            </a:r>
            <a:r>
              <a:rPr dirty="0"/>
              <a:t>have</a:t>
            </a:r>
            <a:r>
              <a:rPr spc="-15" dirty="0"/>
              <a:t> </a:t>
            </a:r>
            <a:r>
              <a:rPr dirty="0"/>
              <a:t>complex</a:t>
            </a:r>
            <a:r>
              <a:rPr spc="-1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hybrid</a:t>
            </a:r>
            <a:r>
              <a:rPr spc="-10" dirty="0"/>
              <a:t> </a:t>
            </a:r>
            <a:r>
              <a:rPr dirty="0"/>
              <a:t>email</a:t>
            </a:r>
            <a:r>
              <a:rPr spc="-5" dirty="0"/>
              <a:t> </a:t>
            </a:r>
            <a:r>
              <a:rPr spc="-10" dirty="0"/>
              <a:t>setups.</a:t>
            </a:r>
          </a:p>
          <a:p>
            <a:pPr marL="587375" lvl="1" indent="-227329">
              <a:lnSpc>
                <a:spcPct val="100000"/>
              </a:lnSpc>
              <a:spcBef>
                <a:spcPts val="715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Some</a:t>
            </a:r>
            <a:r>
              <a:rPr sz="20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mailboxes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premises,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others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based.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routed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on-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servers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cloud.</a:t>
            </a:r>
            <a:endParaRPr sz="2000">
              <a:latin typeface="Arial"/>
              <a:cs typeface="Arial"/>
            </a:endParaRPr>
          </a:p>
          <a:p>
            <a:pPr marL="587375" lvl="1" indent="-227329">
              <a:lnSpc>
                <a:spcPct val="100000"/>
              </a:lnSpc>
              <a:spcBef>
                <a:spcPts val="680"/>
              </a:spcBef>
              <a:buClr>
                <a:srgbClr val="920052"/>
              </a:buClr>
              <a:buChar char="•"/>
              <a:tabLst>
                <a:tab pos="587375" algn="l"/>
                <a:tab pos="588010" algn="l"/>
              </a:tabLst>
            </a:pP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email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first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routed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cloud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from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there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on-</a:t>
            </a:r>
            <a:r>
              <a:rPr sz="2000" dirty="0">
                <a:solidFill>
                  <a:srgbClr val="4D4D4F"/>
                </a:solidFill>
                <a:latin typeface="Arial"/>
                <a:cs typeface="Arial"/>
              </a:rPr>
              <a:t>premises</a:t>
            </a:r>
            <a:r>
              <a:rPr sz="2000" spc="-10" dirty="0">
                <a:solidFill>
                  <a:srgbClr val="4D4D4F"/>
                </a:solidFill>
                <a:latin typeface="Arial"/>
                <a:cs typeface="Arial"/>
              </a:rPr>
              <a:t> servers.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2200"/>
          </a:p>
          <a:p>
            <a:pPr lvl="1">
              <a:lnSpc>
                <a:spcPct val="100000"/>
              </a:lnSpc>
              <a:buClr>
                <a:srgbClr val="920052"/>
              </a:buClr>
              <a:buFont typeface="Arial"/>
              <a:buChar char="•"/>
            </a:pPr>
            <a:endParaRPr sz="1950"/>
          </a:p>
          <a:p>
            <a:pPr marL="240029" marR="5080" indent="-227329">
              <a:lnSpc>
                <a:spcPts val="2740"/>
              </a:lnSpc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understand</a:t>
            </a:r>
            <a:r>
              <a:rPr spc="-5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dirty="0"/>
              <a:t>customer’s</a:t>
            </a:r>
            <a:r>
              <a:rPr spc="-15" dirty="0"/>
              <a:t> </a:t>
            </a:r>
            <a:r>
              <a:rPr dirty="0"/>
              <a:t>configuration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know</a:t>
            </a:r>
            <a:r>
              <a:rPr spc="-5" dirty="0"/>
              <a:t> </a:t>
            </a:r>
            <a:r>
              <a:rPr spc="-20" dirty="0"/>
              <a:t>what </a:t>
            </a:r>
            <a:r>
              <a:rPr dirty="0"/>
              <a:t>deployment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needed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troubleshoot</a:t>
            </a:r>
            <a:r>
              <a:rPr spc="-10" dirty="0"/>
              <a:t> issues.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20052"/>
              </a:buClr>
              <a:buFont typeface="Arial"/>
              <a:buChar char="•"/>
            </a:pPr>
            <a:endParaRPr sz="3900"/>
          </a:p>
          <a:p>
            <a:pPr marL="240029" indent="-227329">
              <a:lnSpc>
                <a:spcPct val="100000"/>
              </a:lnSpc>
              <a:buClr>
                <a:srgbClr val="920052"/>
              </a:buClr>
              <a:buSzPct val="85416"/>
              <a:buChar char="•"/>
              <a:tabLst>
                <a:tab pos="240029" algn="l"/>
                <a:tab pos="240665" algn="l"/>
              </a:tabLst>
            </a:pPr>
            <a:r>
              <a:rPr dirty="0"/>
              <a:t>Ask</a:t>
            </a:r>
            <a:r>
              <a:rPr spc="-15" dirty="0"/>
              <a:t> </a:t>
            </a:r>
            <a:r>
              <a:rPr dirty="0"/>
              <a:t>your</a:t>
            </a:r>
            <a:r>
              <a:rPr spc="-10" dirty="0"/>
              <a:t> </a:t>
            </a:r>
            <a:r>
              <a:rPr dirty="0"/>
              <a:t>account</a:t>
            </a:r>
            <a:r>
              <a:rPr spc="-15" dirty="0"/>
              <a:t> </a:t>
            </a:r>
            <a:r>
              <a:rPr spc="-10" dirty="0"/>
              <a:t>representative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  <a:tabLst>
                <a:tab pos="2349500" algn="l"/>
              </a:tabLst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6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	</a:t>
            </a:r>
            <a:r>
              <a:rPr sz="1000" spc="-50" dirty="0">
                <a:solidFill>
                  <a:srgbClr val="4C4C4E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1905"/>
            <a:ext cx="12182475" cy="6854825"/>
            <a:chOff x="-1587" y="1905"/>
            <a:chExt cx="12182475" cy="6854825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"/>
              <a:ext cx="12179300" cy="6854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32244" y="6602094"/>
            <a:ext cx="1928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[Internal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Use]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for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Check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Point</a:t>
            </a:r>
            <a:r>
              <a:rPr sz="900" spc="-10" dirty="0">
                <a:solidFill>
                  <a:srgbClr val="BFBFBF"/>
                </a:solidFill>
                <a:latin typeface="Calibri"/>
                <a:cs typeface="Calibri"/>
              </a:rPr>
              <a:t> employees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2084704"/>
            <a:ext cx="60947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REGISTER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283896"/>
                </a:solidFill>
                <a:latin typeface="Arial"/>
                <a:cs typeface="Arial"/>
              </a:rPr>
              <a:t>MSP</a:t>
            </a:r>
            <a:r>
              <a:rPr sz="4000" b="1" spc="-15" dirty="0">
                <a:solidFill>
                  <a:srgbClr val="283896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83896"/>
                </a:solidFill>
                <a:latin typeface="Arial"/>
                <a:cs typeface="Arial"/>
              </a:rPr>
              <a:t>PORTAL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83896"/>
                </a:solidFill>
              </a:rPr>
              <a:t>HARMONY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dirty="0">
                <a:solidFill>
                  <a:srgbClr val="283896"/>
                </a:solidFill>
              </a:rPr>
              <a:t>EMAIL</a:t>
            </a:r>
            <a:r>
              <a:rPr sz="3000" spc="-15" dirty="0">
                <a:solidFill>
                  <a:srgbClr val="283896"/>
                </a:solidFill>
              </a:rPr>
              <a:t> </a:t>
            </a:r>
            <a:r>
              <a:rPr sz="3000" spc="-50" dirty="0">
                <a:solidFill>
                  <a:srgbClr val="283896"/>
                </a:solidFill>
              </a:rPr>
              <a:t>&amp; </a:t>
            </a:r>
            <a:r>
              <a:rPr sz="3000" spc="-10" dirty="0">
                <a:solidFill>
                  <a:srgbClr val="283896"/>
                </a:solidFill>
              </a:rPr>
              <a:t>COLLABORATION</a:t>
            </a:r>
            <a:endParaRPr sz="30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464" y="3622040"/>
            <a:ext cx="345630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419" y="6637655"/>
            <a:ext cx="2414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©2022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Check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Point</a:t>
            </a:r>
            <a:r>
              <a:rPr sz="1350" spc="-30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Software</a:t>
            </a:r>
            <a:r>
              <a:rPr sz="1350" spc="-15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Technologies</a:t>
            </a:r>
            <a:r>
              <a:rPr sz="1350" spc="-7" baseline="3086" dirty="0">
                <a:solidFill>
                  <a:srgbClr val="B7B7B8"/>
                </a:solidFill>
                <a:latin typeface="Calibri"/>
                <a:cs typeface="Calibri"/>
              </a:rPr>
              <a:t> </a:t>
            </a:r>
            <a:r>
              <a:rPr sz="1350" baseline="3086" dirty="0">
                <a:solidFill>
                  <a:srgbClr val="B7B7B8"/>
                </a:solidFill>
                <a:latin typeface="Calibri"/>
                <a:cs typeface="Calibri"/>
              </a:rPr>
              <a:t>Ltd.</a:t>
            </a:r>
            <a:r>
              <a:rPr sz="1350" spc="247" baseline="3086" dirty="0">
                <a:solidFill>
                  <a:srgbClr val="B7B7B8"/>
                </a:solidFill>
                <a:latin typeface="Calibri"/>
                <a:cs typeface="Calibri"/>
              </a:rPr>
              <a:t>  </a:t>
            </a:r>
            <a:r>
              <a:rPr sz="1000" spc="-25" dirty="0">
                <a:solidFill>
                  <a:srgbClr val="4C4C4E"/>
                </a:solidFill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87" y="0"/>
            <a:ext cx="12182475" cy="6858000"/>
            <a:chOff x="-1587" y="0"/>
            <a:chExt cx="1218247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793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6405" y="1054100"/>
              <a:ext cx="198755" cy="2222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53260" y="1056639"/>
              <a:ext cx="403225" cy="215900"/>
            </a:xfrm>
            <a:custGeom>
              <a:avLst/>
              <a:gdLst/>
              <a:ahLst/>
              <a:cxnLst/>
              <a:rect l="l" t="t" r="r" b="b"/>
              <a:pathLst>
                <a:path w="403225" h="215900">
                  <a:moveTo>
                    <a:pt x="181610" y="0"/>
                  </a:moveTo>
                  <a:lnTo>
                    <a:pt x="134620" y="0"/>
                  </a:lnTo>
                  <a:lnTo>
                    <a:pt x="134620" y="86360"/>
                  </a:lnTo>
                  <a:lnTo>
                    <a:pt x="46990" y="86360"/>
                  </a:lnTo>
                  <a:lnTo>
                    <a:pt x="46990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29540"/>
                  </a:lnTo>
                  <a:lnTo>
                    <a:pt x="0" y="215900"/>
                  </a:lnTo>
                  <a:lnTo>
                    <a:pt x="46990" y="215900"/>
                  </a:lnTo>
                  <a:lnTo>
                    <a:pt x="46990" y="129540"/>
                  </a:lnTo>
                  <a:lnTo>
                    <a:pt x="134620" y="129540"/>
                  </a:lnTo>
                  <a:lnTo>
                    <a:pt x="134620" y="215900"/>
                  </a:lnTo>
                  <a:lnTo>
                    <a:pt x="181610" y="215900"/>
                  </a:lnTo>
                  <a:lnTo>
                    <a:pt x="181610" y="129540"/>
                  </a:lnTo>
                  <a:lnTo>
                    <a:pt x="181610" y="86360"/>
                  </a:lnTo>
                  <a:lnTo>
                    <a:pt x="181610" y="0"/>
                  </a:lnTo>
                  <a:close/>
                </a:path>
                <a:path w="403225" h="215900">
                  <a:moveTo>
                    <a:pt x="403225" y="173990"/>
                  </a:moveTo>
                  <a:lnTo>
                    <a:pt x="286385" y="173990"/>
                  </a:lnTo>
                  <a:lnTo>
                    <a:pt x="286385" y="128270"/>
                  </a:lnTo>
                  <a:lnTo>
                    <a:pt x="386715" y="128270"/>
                  </a:lnTo>
                  <a:lnTo>
                    <a:pt x="386715" y="86360"/>
                  </a:lnTo>
                  <a:lnTo>
                    <a:pt x="286385" y="86360"/>
                  </a:lnTo>
                  <a:lnTo>
                    <a:pt x="286385" y="43180"/>
                  </a:lnTo>
                  <a:lnTo>
                    <a:pt x="400685" y="43180"/>
                  </a:lnTo>
                  <a:lnTo>
                    <a:pt x="400685" y="0"/>
                  </a:lnTo>
                  <a:lnTo>
                    <a:pt x="238760" y="0"/>
                  </a:lnTo>
                  <a:lnTo>
                    <a:pt x="238760" y="43180"/>
                  </a:lnTo>
                  <a:lnTo>
                    <a:pt x="238760" y="86360"/>
                  </a:lnTo>
                  <a:lnTo>
                    <a:pt x="238760" y="128270"/>
                  </a:lnTo>
                  <a:lnTo>
                    <a:pt x="238760" y="173990"/>
                  </a:lnTo>
                  <a:lnTo>
                    <a:pt x="238760" y="215900"/>
                  </a:lnTo>
                  <a:lnTo>
                    <a:pt x="403225" y="215900"/>
                  </a:lnTo>
                  <a:lnTo>
                    <a:pt x="403225" y="173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8235" y="1054100"/>
              <a:ext cx="199390" cy="222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3185" y="1056640"/>
              <a:ext cx="194945" cy="2159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2270" y="1056640"/>
              <a:ext cx="171450" cy="215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4200" y="1054100"/>
              <a:ext cx="227965" cy="2222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99154" y="1056640"/>
              <a:ext cx="46990" cy="215900"/>
            </a:xfrm>
            <a:custGeom>
              <a:avLst/>
              <a:gdLst/>
              <a:ahLst/>
              <a:cxnLst/>
              <a:rect l="l" t="t" r="r" b="b"/>
              <a:pathLst>
                <a:path w="46989" h="215900">
                  <a:moveTo>
                    <a:pt x="46990" y="215900"/>
                  </a:moveTo>
                  <a:lnTo>
                    <a:pt x="0" y="215900"/>
                  </a:lnTo>
                  <a:lnTo>
                    <a:pt x="0" y="0"/>
                  </a:lnTo>
                  <a:lnTo>
                    <a:pt x="46990" y="0"/>
                  </a:lnTo>
                  <a:lnTo>
                    <a:pt x="46990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5835" y="1056640"/>
              <a:ext cx="189865" cy="2159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35100" y="866152"/>
              <a:ext cx="2881630" cy="521970"/>
            </a:xfrm>
            <a:custGeom>
              <a:avLst/>
              <a:gdLst/>
              <a:ahLst/>
              <a:cxnLst/>
              <a:rect l="l" t="t" r="r" b="b"/>
              <a:pathLst>
                <a:path w="2881629" h="521969">
                  <a:moveTo>
                    <a:pt x="521284" y="250190"/>
                  </a:moveTo>
                  <a:lnTo>
                    <a:pt x="520014" y="245110"/>
                  </a:lnTo>
                  <a:lnTo>
                    <a:pt x="520014" y="234950"/>
                  </a:lnTo>
                  <a:lnTo>
                    <a:pt x="518744" y="229870"/>
                  </a:lnTo>
                  <a:lnTo>
                    <a:pt x="518744" y="224790"/>
                  </a:lnTo>
                  <a:lnTo>
                    <a:pt x="517474" y="219710"/>
                  </a:lnTo>
                  <a:lnTo>
                    <a:pt x="516204" y="213360"/>
                  </a:lnTo>
                  <a:lnTo>
                    <a:pt x="516204" y="208280"/>
                  </a:lnTo>
                  <a:lnTo>
                    <a:pt x="514934" y="204470"/>
                  </a:lnTo>
                  <a:lnTo>
                    <a:pt x="513981" y="200660"/>
                  </a:lnTo>
                  <a:lnTo>
                    <a:pt x="509854" y="184150"/>
                  </a:lnTo>
                  <a:lnTo>
                    <a:pt x="503504" y="187960"/>
                  </a:lnTo>
                  <a:lnTo>
                    <a:pt x="478104" y="198120"/>
                  </a:lnTo>
                  <a:lnTo>
                    <a:pt x="471754" y="199390"/>
                  </a:lnTo>
                  <a:lnTo>
                    <a:pt x="464134" y="199390"/>
                  </a:lnTo>
                  <a:lnTo>
                    <a:pt x="457784" y="200660"/>
                  </a:lnTo>
                  <a:lnTo>
                    <a:pt x="450164" y="199390"/>
                  </a:lnTo>
                  <a:lnTo>
                    <a:pt x="443814" y="199390"/>
                  </a:lnTo>
                  <a:lnTo>
                    <a:pt x="436194" y="198120"/>
                  </a:lnTo>
                  <a:lnTo>
                    <a:pt x="429844" y="195580"/>
                  </a:lnTo>
                  <a:lnTo>
                    <a:pt x="423494" y="194310"/>
                  </a:lnTo>
                  <a:lnTo>
                    <a:pt x="415874" y="190500"/>
                  </a:lnTo>
                  <a:lnTo>
                    <a:pt x="409524" y="187960"/>
                  </a:lnTo>
                  <a:lnTo>
                    <a:pt x="395554" y="207010"/>
                  </a:lnTo>
                  <a:lnTo>
                    <a:pt x="382854" y="223520"/>
                  </a:lnTo>
                  <a:lnTo>
                    <a:pt x="372694" y="237490"/>
                  </a:lnTo>
                  <a:lnTo>
                    <a:pt x="362534" y="250190"/>
                  </a:lnTo>
                  <a:lnTo>
                    <a:pt x="354914" y="260350"/>
                  </a:lnTo>
                  <a:lnTo>
                    <a:pt x="349834" y="267970"/>
                  </a:lnTo>
                  <a:lnTo>
                    <a:pt x="344754" y="274320"/>
                  </a:lnTo>
                  <a:lnTo>
                    <a:pt x="340944" y="279400"/>
                  </a:lnTo>
                  <a:lnTo>
                    <a:pt x="337134" y="283210"/>
                  </a:lnTo>
                  <a:lnTo>
                    <a:pt x="335864" y="287020"/>
                  </a:lnTo>
                  <a:lnTo>
                    <a:pt x="333324" y="289560"/>
                  </a:lnTo>
                  <a:lnTo>
                    <a:pt x="333324" y="290830"/>
                  </a:lnTo>
                  <a:lnTo>
                    <a:pt x="335864" y="294640"/>
                  </a:lnTo>
                  <a:lnTo>
                    <a:pt x="339674" y="299720"/>
                  </a:lnTo>
                  <a:lnTo>
                    <a:pt x="342214" y="303530"/>
                  </a:lnTo>
                  <a:lnTo>
                    <a:pt x="343484" y="308610"/>
                  </a:lnTo>
                  <a:lnTo>
                    <a:pt x="346024" y="313690"/>
                  </a:lnTo>
                  <a:lnTo>
                    <a:pt x="347294" y="318770"/>
                  </a:lnTo>
                  <a:lnTo>
                    <a:pt x="348564" y="325120"/>
                  </a:lnTo>
                  <a:lnTo>
                    <a:pt x="348564" y="341630"/>
                  </a:lnTo>
                  <a:lnTo>
                    <a:pt x="329514" y="378460"/>
                  </a:lnTo>
                  <a:lnTo>
                    <a:pt x="295224" y="396240"/>
                  </a:lnTo>
                  <a:lnTo>
                    <a:pt x="274904" y="396240"/>
                  </a:lnTo>
                  <a:lnTo>
                    <a:pt x="239979" y="378460"/>
                  </a:lnTo>
                  <a:lnTo>
                    <a:pt x="226009" y="356870"/>
                  </a:lnTo>
                  <a:lnTo>
                    <a:pt x="223469" y="351790"/>
                  </a:lnTo>
                  <a:lnTo>
                    <a:pt x="220929" y="339090"/>
                  </a:lnTo>
                  <a:lnTo>
                    <a:pt x="220929" y="326390"/>
                  </a:lnTo>
                  <a:lnTo>
                    <a:pt x="222199" y="320040"/>
                  </a:lnTo>
                  <a:lnTo>
                    <a:pt x="223469" y="314960"/>
                  </a:lnTo>
                  <a:lnTo>
                    <a:pt x="228549" y="302260"/>
                  </a:lnTo>
                  <a:lnTo>
                    <a:pt x="217119" y="293370"/>
                  </a:lnTo>
                  <a:lnTo>
                    <a:pt x="206959" y="285750"/>
                  </a:lnTo>
                  <a:lnTo>
                    <a:pt x="201625" y="281940"/>
                  </a:lnTo>
                  <a:lnTo>
                    <a:pt x="198069" y="279400"/>
                  </a:lnTo>
                  <a:lnTo>
                    <a:pt x="190449" y="274320"/>
                  </a:lnTo>
                  <a:lnTo>
                    <a:pt x="184099" y="269240"/>
                  </a:lnTo>
                  <a:lnTo>
                    <a:pt x="179019" y="265430"/>
                  </a:lnTo>
                  <a:lnTo>
                    <a:pt x="175209" y="262890"/>
                  </a:lnTo>
                  <a:lnTo>
                    <a:pt x="172669" y="260350"/>
                  </a:lnTo>
                  <a:lnTo>
                    <a:pt x="167589" y="257810"/>
                  </a:lnTo>
                  <a:lnTo>
                    <a:pt x="166319" y="256540"/>
                  </a:lnTo>
                  <a:lnTo>
                    <a:pt x="158699" y="264160"/>
                  </a:lnTo>
                  <a:lnTo>
                    <a:pt x="153619" y="271780"/>
                  </a:lnTo>
                  <a:lnTo>
                    <a:pt x="152349" y="274320"/>
                  </a:lnTo>
                  <a:lnTo>
                    <a:pt x="147269" y="279400"/>
                  </a:lnTo>
                  <a:lnTo>
                    <a:pt x="147269" y="281940"/>
                  </a:lnTo>
                  <a:lnTo>
                    <a:pt x="133299" y="271780"/>
                  </a:lnTo>
                  <a:lnTo>
                    <a:pt x="121869" y="262890"/>
                  </a:lnTo>
                  <a:lnTo>
                    <a:pt x="111709" y="255270"/>
                  </a:lnTo>
                  <a:lnTo>
                    <a:pt x="104089" y="248920"/>
                  </a:lnTo>
                  <a:lnTo>
                    <a:pt x="96469" y="243840"/>
                  </a:lnTo>
                  <a:lnTo>
                    <a:pt x="86309" y="236220"/>
                  </a:lnTo>
                  <a:lnTo>
                    <a:pt x="82499" y="233680"/>
                  </a:lnTo>
                  <a:lnTo>
                    <a:pt x="79959" y="232410"/>
                  </a:lnTo>
                  <a:lnTo>
                    <a:pt x="78689" y="229870"/>
                  </a:lnTo>
                  <a:lnTo>
                    <a:pt x="77419" y="229870"/>
                  </a:lnTo>
                  <a:lnTo>
                    <a:pt x="76149" y="228600"/>
                  </a:lnTo>
                  <a:lnTo>
                    <a:pt x="86309" y="214630"/>
                  </a:lnTo>
                  <a:lnTo>
                    <a:pt x="93929" y="203200"/>
                  </a:lnTo>
                  <a:lnTo>
                    <a:pt x="101549" y="194310"/>
                  </a:lnTo>
                  <a:lnTo>
                    <a:pt x="107899" y="185420"/>
                  </a:lnTo>
                  <a:lnTo>
                    <a:pt x="112979" y="177800"/>
                  </a:lnTo>
                  <a:lnTo>
                    <a:pt x="118059" y="172720"/>
                  </a:lnTo>
                  <a:lnTo>
                    <a:pt x="120599" y="167640"/>
                  </a:lnTo>
                  <a:lnTo>
                    <a:pt x="123139" y="165100"/>
                  </a:lnTo>
                  <a:lnTo>
                    <a:pt x="125679" y="161290"/>
                  </a:lnTo>
                  <a:lnTo>
                    <a:pt x="128219" y="158750"/>
                  </a:lnTo>
                  <a:lnTo>
                    <a:pt x="128219" y="157480"/>
                  </a:lnTo>
                  <a:lnTo>
                    <a:pt x="129489" y="157480"/>
                  </a:lnTo>
                  <a:lnTo>
                    <a:pt x="142189" y="167640"/>
                  </a:lnTo>
                  <a:lnTo>
                    <a:pt x="153619" y="175260"/>
                  </a:lnTo>
                  <a:lnTo>
                    <a:pt x="163779" y="182880"/>
                  </a:lnTo>
                  <a:lnTo>
                    <a:pt x="171399" y="189230"/>
                  </a:lnTo>
                  <a:lnTo>
                    <a:pt x="179019" y="194310"/>
                  </a:lnTo>
                  <a:lnTo>
                    <a:pt x="184099" y="199390"/>
                  </a:lnTo>
                  <a:lnTo>
                    <a:pt x="189179" y="201930"/>
                  </a:lnTo>
                  <a:lnTo>
                    <a:pt x="192989" y="204470"/>
                  </a:lnTo>
                  <a:lnTo>
                    <a:pt x="198069" y="209550"/>
                  </a:lnTo>
                  <a:lnTo>
                    <a:pt x="199339" y="209550"/>
                  </a:lnTo>
                  <a:lnTo>
                    <a:pt x="200609" y="210820"/>
                  </a:lnTo>
                  <a:lnTo>
                    <a:pt x="196799" y="214630"/>
                  </a:lnTo>
                  <a:lnTo>
                    <a:pt x="192989" y="219710"/>
                  </a:lnTo>
                  <a:lnTo>
                    <a:pt x="190449" y="222250"/>
                  </a:lnTo>
                  <a:lnTo>
                    <a:pt x="187909" y="226060"/>
                  </a:lnTo>
                  <a:lnTo>
                    <a:pt x="186639" y="228600"/>
                  </a:lnTo>
                  <a:lnTo>
                    <a:pt x="184099" y="229870"/>
                  </a:lnTo>
                  <a:lnTo>
                    <a:pt x="182829" y="232410"/>
                  </a:lnTo>
                  <a:lnTo>
                    <a:pt x="182829" y="233680"/>
                  </a:lnTo>
                  <a:lnTo>
                    <a:pt x="181559" y="234950"/>
                  </a:lnTo>
                  <a:lnTo>
                    <a:pt x="180289" y="234950"/>
                  </a:lnTo>
                  <a:lnTo>
                    <a:pt x="180289" y="236220"/>
                  </a:lnTo>
                  <a:lnTo>
                    <a:pt x="191719" y="245110"/>
                  </a:lnTo>
                  <a:lnTo>
                    <a:pt x="203149" y="252730"/>
                  </a:lnTo>
                  <a:lnTo>
                    <a:pt x="210769" y="259080"/>
                  </a:lnTo>
                  <a:lnTo>
                    <a:pt x="218389" y="264160"/>
                  </a:lnTo>
                  <a:lnTo>
                    <a:pt x="224739" y="269240"/>
                  </a:lnTo>
                  <a:lnTo>
                    <a:pt x="229819" y="273050"/>
                  </a:lnTo>
                  <a:lnTo>
                    <a:pt x="237439" y="278130"/>
                  </a:lnTo>
                  <a:lnTo>
                    <a:pt x="239979" y="279400"/>
                  </a:lnTo>
                  <a:lnTo>
                    <a:pt x="240614" y="280670"/>
                  </a:lnTo>
                  <a:lnTo>
                    <a:pt x="241884" y="281940"/>
                  </a:lnTo>
                  <a:lnTo>
                    <a:pt x="241884" y="283210"/>
                  </a:lnTo>
                  <a:lnTo>
                    <a:pt x="243154" y="283210"/>
                  </a:lnTo>
                  <a:lnTo>
                    <a:pt x="246964" y="279400"/>
                  </a:lnTo>
                  <a:lnTo>
                    <a:pt x="250774" y="276860"/>
                  </a:lnTo>
                  <a:lnTo>
                    <a:pt x="255854" y="274320"/>
                  </a:lnTo>
                  <a:lnTo>
                    <a:pt x="259664" y="273050"/>
                  </a:lnTo>
                  <a:lnTo>
                    <a:pt x="264744" y="270510"/>
                  </a:lnTo>
                  <a:lnTo>
                    <a:pt x="269824" y="269240"/>
                  </a:lnTo>
                  <a:lnTo>
                    <a:pt x="273634" y="269240"/>
                  </a:lnTo>
                  <a:lnTo>
                    <a:pt x="278714" y="267970"/>
                  </a:lnTo>
                  <a:lnTo>
                    <a:pt x="288874" y="267970"/>
                  </a:lnTo>
                  <a:lnTo>
                    <a:pt x="293954" y="269240"/>
                  </a:lnTo>
                  <a:lnTo>
                    <a:pt x="299034" y="269240"/>
                  </a:lnTo>
                  <a:lnTo>
                    <a:pt x="304114" y="270510"/>
                  </a:lnTo>
                  <a:lnTo>
                    <a:pt x="307924" y="273050"/>
                  </a:lnTo>
                  <a:lnTo>
                    <a:pt x="313004" y="275590"/>
                  </a:lnTo>
                  <a:lnTo>
                    <a:pt x="318236" y="267970"/>
                  </a:lnTo>
                  <a:lnTo>
                    <a:pt x="326974" y="255270"/>
                  </a:lnTo>
                  <a:lnTo>
                    <a:pt x="339674" y="238760"/>
                  </a:lnTo>
                  <a:lnTo>
                    <a:pt x="351104" y="224790"/>
                  </a:lnTo>
                  <a:lnTo>
                    <a:pt x="359994" y="213360"/>
                  </a:lnTo>
                  <a:lnTo>
                    <a:pt x="367614" y="203200"/>
                  </a:lnTo>
                  <a:lnTo>
                    <a:pt x="377774" y="187960"/>
                  </a:lnTo>
                  <a:lnTo>
                    <a:pt x="381584" y="182880"/>
                  </a:lnTo>
                  <a:lnTo>
                    <a:pt x="385394" y="179070"/>
                  </a:lnTo>
                  <a:lnTo>
                    <a:pt x="386664" y="176530"/>
                  </a:lnTo>
                  <a:lnTo>
                    <a:pt x="389204" y="173990"/>
                  </a:lnTo>
                  <a:lnTo>
                    <a:pt x="389204" y="172720"/>
                  </a:lnTo>
                  <a:lnTo>
                    <a:pt x="390474" y="172720"/>
                  </a:lnTo>
                  <a:lnTo>
                    <a:pt x="384124" y="166370"/>
                  </a:lnTo>
                  <a:lnTo>
                    <a:pt x="365074" y="129540"/>
                  </a:lnTo>
                  <a:lnTo>
                    <a:pt x="362534" y="121920"/>
                  </a:lnTo>
                  <a:lnTo>
                    <a:pt x="361264" y="114300"/>
                  </a:lnTo>
                  <a:lnTo>
                    <a:pt x="361264" y="96520"/>
                  </a:lnTo>
                  <a:lnTo>
                    <a:pt x="362534" y="88900"/>
                  </a:lnTo>
                  <a:lnTo>
                    <a:pt x="363804" y="80010"/>
                  </a:lnTo>
                  <a:lnTo>
                    <a:pt x="366344" y="72390"/>
                  </a:lnTo>
                  <a:lnTo>
                    <a:pt x="375234" y="54610"/>
                  </a:lnTo>
                  <a:lnTo>
                    <a:pt x="375234" y="53340"/>
                  </a:lnTo>
                  <a:lnTo>
                    <a:pt x="377774" y="50800"/>
                  </a:lnTo>
                  <a:lnTo>
                    <a:pt x="379044" y="48260"/>
                  </a:lnTo>
                  <a:lnTo>
                    <a:pt x="381584" y="45720"/>
                  </a:lnTo>
                  <a:lnTo>
                    <a:pt x="381584" y="44450"/>
                  </a:lnTo>
                  <a:lnTo>
                    <a:pt x="390474" y="35560"/>
                  </a:lnTo>
                  <a:lnTo>
                    <a:pt x="382854" y="30480"/>
                  </a:lnTo>
                  <a:lnTo>
                    <a:pt x="375234" y="26670"/>
                  </a:lnTo>
                  <a:lnTo>
                    <a:pt x="366344" y="22860"/>
                  </a:lnTo>
                  <a:lnTo>
                    <a:pt x="358724" y="19050"/>
                  </a:lnTo>
                  <a:lnTo>
                    <a:pt x="349834" y="16510"/>
                  </a:lnTo>
                  <a:lnTo>
                    <a:pt x="342214" y="12700"/>
                  </a:lnTo>
                  <a:lnTo>
                    <a:pt x="324434" y="7620"/>
                  </a:lnTo>
                  <a:lnTo>
                    <a:pt x="315544" y="6350"/>
                  </a:lnTo>
                  <a:lnTo>
                    <a:pt x="306654" y="3810"/>
                  </a:lnTo>
                  <a:lnTo>
                    <a:pt x="297764" y="2540"/>
                  </a:lnTo>
                  <a:lnTo>
                    <a:pt x="287604" y="1270"/>
                  </a:lnTo>
                  <a:lnTo>
                    <a:pt x="278714" y="0"/>
                  </a:lnTo>
                  <a:lnTo>
                    <a:pt x="259664" y="0"/>
                  </a:lnTo>
                  <a:lnTo>
                    <a:pt x="204419" y="6350"/>
                  </a:lnTo>
                  <a:lnTo>
                    <a:pt x="152349" y="22860"/>
                  </a:lnTo>
                  <a:lnTo>
                    <a:pt x="106629" y="49530"/>
                  </a:lnTo>
                  <a:lnTo>
                    <a:pt x="67259" y="86360"/>
                  </a:lnTo>
                  <a:lnTo>
                    <a:pt x="35509" y="129540"/>
                  </a:lnTo>
                  <a:lnTo>
                    <a:pt x="12649" y="177800"/>
                  </a:lnTo>
                  <a:lnTo>
                    <a:pt x="1219" y="232410"/>
                  </a:lnTo>
                  <a:lnTo>
                    <a:pt x="0" y="260350"/>
                  </a:lnTo>
                  <a:lnTo>
                    <a:pt x="114" y="265430"/>
                  </a:lnTo>
                  <a:lnTo>
                    <a:pt x="5029" y="317500"/>
                  </a:lnTo>
                  <a:lnTo>
                    <a:pt x="22809" y="368300"/>
                  </a:lnTo>
                  <a:lnTo>
                    <a:pt x="49479" y="415290"/>
                  </a:lnTo>
                  <a:lnTo>
                    <a:pt x="85039" y="454660"/>
                  </a:lnTo>
                  <a:lnTo>
                    <a:pt x="128219" y="486410"/>
                  </a:lnTo>
                  <a:lnTo>
                    <a:pt x="177749" y="508000"/>
                  </a:lnTo>
                  <a:lnTo>
                    <a:pt x="232359" y="520700"/>
                  </a:lnTo>
                  <a:lnTo>
                    <a:pt x="259664" y="521970"/>
                  </a:lnTo>
                  <a:lnTo>
                    <a:pt x="288874" y="520700"/>
                  </a:lnTo>
                  <a:lnTo>
                    <a:pt x="342214" y="508000"/>
                  </a:lnTo>
                  <a:lnTo>
                    <a:pt x="391744" y="486410"/>
                  </a:lnTo>
                  <a:lnTo>
                    <a:pt x="434924" y="454660"/>
                  </a:lnTo>
                  <a:lnTo>
                    <a:pt x="470484" y="415290"/>
                  </a:lnTo>
                  <a:lnTo>
                    <a:pt x="483184" y="396240"/>
                  </a:lnTo>
                  <a:lnTo>
                    <a:pt x="485724" y="392430"/>
                  </a:lnTo>
                  <a:lnTo>
                    <a:pt x="507314" y="342900"/>
                  </a:lnTo>
                  <a:lnTo>
                    <a:pt x="520014" y="289560"/>
                  </a:lnTo>
                  <a:lnTo>
                    <a:pt x="521157" y="264160"/>
                  </a:lnTo>
                  <a:lnTo>
                    <a:pt x="521284" y="250190"/>
                  </a:lnTo>
                  <a:close/>
                </a:path>
                <a:path w="2881629" h="521969">
                  <a:moveTo>
                    <a:pt x="2881579" y="190487"/>
                  </a:moveTo>
                  <a:lnTo>
                    <a:pt x="2703779" y="190487"/>
                  </a:lnTo>
                  <a:lnTo>
                    <a:pt x="2703779" y="234937"/>
                  </a:lnTo>
                  <a:lnTo>
                    <a:pt x="2768549" y="234937"/>
                  </a:lnTo>
                  <a:lnTo>
                    <a:pt x="2768549" y="406387"/>
                  </a:lnTo>
                  <a:lnTo>
                    <a:pt x="2816809" y="406387"/>
                  </a:lnTo>
                  <a:lnTo>
                    <a:pt x="2816809" y="234937"/>
                  </a:lnTo>
                  <a:lnTo>
                    <a:pt x="2881579" y="234937"/>
                  </a:lnTo>
                  <a:lnTo>
                    <a:pt x="2881579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9075" y="745490"/>
              <a:ext cx="195580" cy="195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85580" y="6197600"/>
              <a:ext cx="76200" cy="1384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7180" y="6195695"/>
              <a:ext cx="74295" cy="1422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99575" y="6197600"/>
              <a:ext cx="69850" cy="1403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66580" y="6197600"/>
              <a:ext cx="71755" cy="13843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577705" y="6197600"/>
              <a:ext cx="58419" cy="138430"/>
            </a:xfrm>
            <a:custGeom>
              <a:avLst/>
              <a:gdLst/>
              <a:ahLst/>
              <a:cxnLst/>
              <a:rect l="l" t="t" r="r" b="b"/>
              <a:pathLst>
                <a:path w="58420" h="138429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8420" y="138430"/>
                  </a:lnTo>
                  <a:lnTo>
                    <a:pt x="58420" y="119380"/>
                  </a:lnTo>
                  <a:lnTo>
                    <a:pt x="21590" y="119380"/>
                  </a:lnTo>
                  <a:lnTo>
                    <a:pt x="21590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1590" y="58420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69145" y="6196965"/>
              <a:ext cx="72390" cy="1409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779635" y="6197600"/>
              <a:ext cx="58419" cy="138430"/>
            </a:xfrm>
            <a:custGeom>
              <a:avLst/>
              <a:gdLst/>
              <a:ahLst/>
              <a:cxnLst/>
              <a:rect l="l" t="t" r="r" b="b"/>
              <a:pathLst>
                <a:path w="58420" h="138429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8420" y="138430"/>
                  </a:lnTo>
                  <a:lnTo>
                    <a:pt x="58420" y="119380"/>
                  </a:lnTo>
                  <a:lnTo>
                    <a:pt x="21590" y="119380"/>
                  </a:lnTo>
                  <a:lnTo>
                    <a:pt x="21590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1590" y="58420"/>
                  </a:lnTo>
                  <a:lnTo>
                    <a:pt x="21590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76155" y="6197600"/>
              <a:ext cx="74930" cy="1384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77120" y="6197600"/>
              <a:ext cx="82550" cy="13843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091420" y="6197600"/>
              <a:ext cx="418465" cy="138430"/>
            </a:xfrm>
            <a:custGeom>
              <a:avLst/>
              <a:gdLst/>
              <a:ahLst/>
              <a:cxnLst/>
              <a:rect l="l" t="t" r="r" b="b"/>
              <a:pathLst>
                <a:path w="418465" h="138429">
                  <a:moveTo>
                    <a:pt x="5778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7785" y="138430"/>
                  </a:lnTo>
                  <a:lnTo>
                    <a:pt x="57785" y="119380"/>
                  </a:lnTo>
                  <a:lnTo>
                    <a:pt x="21590" y="119380"/>
                  </a:lnTo>
                  <a:lnTo>
                    <a:pt x="21590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1590" y="58420"/>
                  </a:lnTo>
                  <a:lnTo>
                    <a:pt x="21590" y="20320"/>
                  </a:lnTo>
                  <a:lnTo>
                    <a:pt x="57785" y="20320"/>
                  </a:lnTo>
                  <a:lnTo>
                    <a:pt x="57785" y="0"/>
                  </a:lnTo>
                  <a:close/>
                </a:path>
                <a:path w="418465" h="138429">
                  <a:moveTo>
                    <a:pt x="211455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166370" y="20320"/>
                  </a:lnTo>
                  <a:lnTo>
                    <a:pt x="166370" y="138430"/>
                  </a:lnTo>
                  <a:lnTo>
                    <a:pt x="187960" y="138430"/>
                  </a:lnTo>
                  <a:lnTo>
                    <a:pt x="187960" y="20320"/>
                  </a:lnTo>
                  <a:lnTo>
                    <a:pt x="211455" y="20320"/>
                  </a:lnTo>
                  <a:lnTo>
                    <a:pt x="211455" y="0"/>
                  </a:lnTo>
                  <a:close/>
                </a:path>
                <a:path w="418465" h="138429">
                  <a:moveTo>
                    <a:pt x="318135" y="0"/>
                  </a:moveTo>
                  <a:lnTo>
                    <a:pt x="295275" y="0"/>
                  </a:lnTo>
                  <a:lnTo>
                    <a:pt x="295275" y="58420"/>
                  </a:lnTo>
                  <a:lnTo>
                    <a:pt x="269240" y="58420"/>
                  </a:lnTo>
                  <a:lnTo>
                    <a:pt x="269240" y="0"/>
                  </a:lnTo>
                  <a:lnTo>
                    <a:pt x="247015" y="0"/>
                  </a:lnTo>
                  <a:lnTo>
                    <a:pt x="247015" y="58420"/>
                  </a:lnTo>
                  <a:lnTo>
                    <a:pt x="247015" y="78740"/>
                  </a:lnTo>
                  <a:lnTo>
                    <a:pt x="247015" y="138430"/>
                  </a:lnTo>
                  <a:lnTo>
                    <a:pt x="269240" y="138430"/>
                  </a:lnTo>
                  <a:lnTo>
                    <a:pt x="269240" y="78740"/>
                  </a:lnTo>
                  <a:lnTo>
                    <a:pt x="295275" y="78740"/>
                  </a:lnTo>
                  <a:lnTo>
                    <a:pt x="295275" y="138430"/>
                  </a:lnTo>
                  <a:lnTo>
                    <a:pt x="318135" y="138430"/>
                  </a:lnTo>
                  <a:lnTo>
                    <a:pt x="318135" y="78740"/>
                  </a:lnTo>
                  <a:lnTo>
                    <a:pt x="318135" y="58420"/>
                  </a:lnTo>
                  <a:lnTo>
                    <a:pt x="318135" y="0"/>
                  </a:lnTo>
                  <a:close/>
                </a:path>
                <a:path w="418465" h="138429">
                  <a:moveTo>
                    <a:pt x="418465" y="0"/>
                  </a:moveTo>
                  <a:lnTo>
                    <a:pt x="360680" y="0"/>
                  </a:lnTo>
                  <a:lnTo>
                    <a:pt x="360680" y="20320"/>
                  </a:lnTo>
                  <a:lnTo>
                    <a:pt x="360680" y="58420"/>
                  </a:lnTo>
                  <a:lnTo>
                    <a:pt x="360680" y="78740"/>
                  </a:lnTo>
                  <a:lnTo>
                    <a:pt x="360680" y="119380"/>
                  </a:lnTo>
                  <a:lnTo>
                    <a:pt x="360680" y="138430"/>
                  </a:lnTo>
                  <a:lnTo>
                    <a:pt x="418465" y="138430"/>
                  </a:lnTo>
                  <a:lnTo>
                    <a:pt x="418465" y="119380"/>
                  </a:lnTo>
                  <a:lnTo>
                    <a:pt x="382270" y="119380"/>
                  </a:lnTo>
                  <a:lnTo>
                    <a:pt x="382270" y="78740"/>
                  </a:lnTo>
                  <a:lnTo>
                    <a:pt x="414020" y="78740"/>
                  </a:lnTo>
                  <a:lnTo>
                    <a:pt x="414020" y="58420"/>
                  </a:lnTo>
                  <a:lnTo>
                    <a:pt x="382270" y="58420"/>
                  </a:lnTo>
                  <a:lnTo>
                    <a:pt x="382270" y="20320"/>
                  </a:lnTo>
                  <a:lnTo>
                    <a:pt x="418465" y="20320"/>
                  </a:lnTo>
                  <a:lnTo>
                    <a:pt x="418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02595" y="6197600"/>
              <a:ext cx="71120" cy="1384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714355" y="6197600"/>
              <a:ext cx="59055" cy="138430"/>
            </a:xfrm>
            <a:custGeom>
              <a:avLst/>
              <a:gdLst/>
              <a:ahLst/>
              <a:cxnLst/>
              <a:rect l="l" t="t" r="r" b="b"/>
              <a:pathLst>
                <a:path w="59054" h="138429">
                  <a:moveTo>
                    <a:pt x="5905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9055" y="138430"/>
                  </a:lnTo>
                  <a:lnTo>
                    <a:pt x="59055" y="119380"/>
                  </a:lnTo>
                  <a:lnTo>
                    <a:pt x="22225" y="119380"/>
                  </a:lnTo>
                  <a:lnTo>
                    <a:pt x="22225" y="78740"/>
                  </a:lnTo>
                  <a:lnTo>
                    <a:pt x="53975" y="78740"/>
                  </a:lnTo>
                  <a:lnTo>
                    <a:pt x="53975" y="58420"/>
                  </a:lnTo>
                  <a:lnTo>
                    <a:pt x="22225" y="58420"/>
                  </a:lnTo>
                  <a:lnTo>
                    <a:pt x="22225" y="20320"/>
                  </a:lnTo>
                  <a:lnTo>
                    <a:pt x="59055" y="2032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07065" y="6196965"/>
              <a:ext cx="71755" cy="1409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908665" y="6197600"/>
              <a:ext cx="67945" cy="138430"/>
            </a:xfrm>
            <a:custGeom>
              <a:avLst/>
              <a:gdLst/>
              <a:ahLst/>
              <a:cxnLst/>
              <a:rect l="l" t="t" r="r" b="b"/>
              <a:pathLst>
                <a:path w="67945" h="138429">
                  <a:moveTo>
                    <a:pt x="6794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3495" y="20320"/>
                  </a:lnTo>
                  <a:lnTo>
                    <a:pt x="23495" y="138430"/>
                  </a:lnTo>
                  <a:lnTo>
                    <a:pt x="45085" y="138430"/>
                  </a:lnTo>
                  <a:lnTo>
                    <a:pt x="45085" y="20320"/>
                  </a:lnTo>
                  <a:lnTo>
                    <a:pt x="67945" y="20320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60430" y="6196965"/>
              <a:ext cx="71755" cy="1409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170285" y="6197600"/>
              <a:ext cx="58419" cy="138430"/>
            </a:xfrm>
            <a:custGeom>
              <a:avLst/>
              <a:gdLst/>
              <a:ahLst/>
              <a:cxnLst/>
              <a:rect l="l" t="t" r="r" b="b"/>
              <a:pathLst>
                <a:path w="58420" h="138429">
                  <a:moveTo>
                    <a:pt x="5842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842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58420" y="138430"/>
                  </a:lnTo>
                  <a:lnTo>
                    <a:pt x="58420" y="119380"/>
                  </a:lnTo>
                  <a:lnTo>
                    <a:pt x="22225" y="119380"/>
                  </a:lnTo>
                  <a:lnTo>
                    <a:pt x="22225" y="78740"/>
                  </a:lnTo>
                  <a:lnTo>
                    <a:pt x="53340" y="78740"/>
                  </a:lnTo>
                  <a:lnTo>
                    <a:pt x="53340" y="58420"/>
                  </a:lnTo>
                  <a:lnTo>
                    <a:pt x="22225" y="58420"/>
                  </a:lnTo>
                  <a:lnTo>
                    <a:pt x="22225" y="20320"/>
                  </a:lnTo>
                  <a:lnTo>
                    <a:pt x="58420" y="203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62995" y="6195695"/>
              <a:ext cx="73025" cy="14224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72850" y="6197600"/>
              <a:ext cx="70485" cy="1403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85245" y="6197600"/>
              <a:ext cx="74295" cy="13843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598275" y="6197600"/>
              <a:ext cx="125095" cy="138430"/>
            </a:xfrm>
            <a:custGeom>
              <a:avLst/>
              <a:gdLst/>
              <a:ahLst/>
              <a:cxnLst/>
              <a:rect l="l" t="t" r="r" b="b"/>
              <a:pathLst>
                <a:path w="125095" h="138429">
                  <a:moveTo>
                    <a:pt x="21590" y="0"/>
                  </a:moveTo>
                  <a:lnTo>
                    <a:pt x="0" y="0"/>
                  </a:lnTo>
                  <a:lnTo>
                    <a:pt x="0" y="138430"/>
                  </a:lnTo>
                  <a:lnTo>
                    <a:pt x="21590" y="138430"/>
                  </a:lnTo>
                  <a:lnTo>
                    <a:pt x="21590" y="0"/>
                  </a:lnTo>
                  <a:close/>
                </a:path>
                <a:path w="125095" h="138429">
                  <a:moveTo>
                    <a:pt x="125095" y="0"/>
                  </a:moveTo>
                  <a:lnTo>
                    <a:pt x="57150" y="0"/>
                  </a:lnTo>
                  <a:lnTo>
                    <a:pt x="57150" y="20320"/>
                  </a:lnTo>
                  <a:lnTo>
                    <a:pt x="80010" y="20320"/>
                  </a:lnTo>
                  <a:lnTo>
                    <a:pt x="80010" y="138430"/>
                  </a:lnTo>
                  <a:lnTo>
                    <a:pt x="101600" y="138430"/>
                  </a:lnTo>
                  <a:lnTo>
                    <a:pt x="101600" y="20320"/>
                  </a:lnTo>
                  <a:lnTo>
                    <a:pt x="125095" y="20320"/>
                  </a:lnTo>
                  <a:lnTo>
                    <a:pt x="125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53850" y="6197600"/>
              <a:ext cx="74930" cy="13843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96314" y="3418840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you!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91235" y="2094865"/>
            <a:ext cx="2256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Platform</a:t>
            </a:r>
            <a:r>
              <a:rPr spc="-5" dirty="0">
                <a:solidFill>
                  <a:srgbClr val="DA1471"/>
                </a:solidFill>
              </a:rPr>
              <a:t> </a:t>
            </a:r>
            <a:r>
              <a:rPr spc="-10" dirty="0">
                <a:solidFill>
                  <a:srgbClr val="DA1471"/>
                </a:solidFill>
              </a:rPr>
              <a:t>Hierarchy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9437" y="1532572"/>
            <a:ext cx="1210945" cy="1725930"/>
            <a:chOff x="579437" y="1532572"/>
            <a:chExt cx="1210945" cy="1725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72" y="3152775"/>
              <a:ext cx="201930" cy="1009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410" y="3126740"/>
              <a:ext cx="254000" cy="26034"/>
            </a:xfrm>
            <a:custGeom>
              <a:avLst/>
              <a:gdLst/>
              <a:ahLst/>
              <a:cxnLst/>
              <a:rect l="l" t="t" r="r" b="b"/>
              <a:pathLst>
                <a:path w="254000" h="26035">
                  <a:moveTo>
                    <a:pt x="22799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254000" y="0"/>
                  </a:lnTo>
                  <a:lnTo>
                    <a:pt x="227992" y="2603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4890" y="3103245"/>
              <a:ext cx="300990" cy="23495"/>
            </a:xfrm>
            <a:custGeom>
              <a:avLst/>
              <a:gdLst/>
              <a:ahLst/>
              <a:cxnLst/>
              <a:rect l="l" t="t" r="r" b="b"/>
              <a:pathLst>
                <a:path w="300990" h="23494">
                  <a:moveTo>
                    <a:pt x="277520" y="23495"/>
                  </a:moveTo>
                  <a:lnTo>
                    <a:pt x="23519" y="23495"/>
                  </a:lnTo>
                  <a:lnTo>
                    <a:pt x="0" y="0"/>
                  </a:lnTo>
                  <a:lnTo>
                    <a:pt x="300990" y="0"/>
                  </a:lnTo>
                  <a:lnTo>
                    <a:pt x="277520" y="23495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8827" y="3077210"/>
              <a:ext cx="353060" cy="26034"/>
            </a:xfrm>
            <a:custGeom>
              <a:avLst/>
              <a:gdLst/>
              <a:ahLst/>
              <a:cxnLst/>
              <a:rect l="l" t="t" r="r" b="b"/>
              <a:pathLst>
                <a:path w="353059" h="26035">
                  <a:moveTo>
                    <a:pt x="32705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353061" y="0"/>
                  </a:lnTo>
                  <a:lnTo>
                    <a:pt x="327053" y="2603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2765" y="3051175"/>
              <a:ext cx="405130" cy="26034"/>
            </a:xfrm>
            <a:custGeom>
              <a:avLst/>
              <a:gdLst/>
              <a:ahLst/>
              <a:cxnLst/>
              <a:rect l="l" t="t" r="r" b="b"/>
              <a:pathLst>
                <a:path w="405130" h="26035">
                  <a:moveTo>
                    <a:pt x="379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405130" y="0"/>
                  </a:lnTo>
                  <a:lnTo>
                    <a:pt x="379123" y="26035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1265" y="2999752"/>
              <a:ext cx="508000" cy="51435"/>
            </a:xfrm>
            <a:custGeom>
              <a:avLst/>
              <a:gdLst/>
              <a:ahLst/>
              <a:cxnLst/>
              <a:rect l="l" t="t" r="r" b="b"/>
              <a:pathLst>
                <a:path w="508000" h="51435">
                  <a:moveTo>
                    <a:pt x="508000" y="0"/>
                  </a:moveTo>
                  <a:lnTo>
                    <a:pt x="0" y="0"/>
                  </a:lnTo>
                  <a:lnTo>
                    <a:pt x="26073" y="26035"/>
                  </a:lnTo>
                  <a:lnTo>
                    <a:pt x="51498" y="51435"/>
                  </a:lnTo>
                  <a:lnTo>
                    <a:pt x="456628" y="51435"/>
                  </a:lnTo>
                  <a:lnTo>
                    <a:pt x="481990" y="2603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7120" y="2975610"/>
              <a:ext cx="556260" cy="24130"/>
            </a:xfrm>
            <a:custGeom>
              <a:avLst/>
              <a:gdLst/>
              <a:ahLst/>
              <a:cxnLst/>
              <a:rect l="l" t="t" r="r" b="b"/>
              <a:pathLst>
                <a:path w="556260" h="24130">
                  <a:moveTo>
                    <a:pt x="5321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556260" y="0"/>
                  </a:lnTo>
                  <a:lnTo>
                    <a:pt x="532156" y="2413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693" y="2950210"/>
              <a:ext cx="607060" cy="25400"/>
            </a:xfrm>
            <a:custGeom>
              <a:avLst/>
              <a:gdLst/>
              <a:ahLst/>
              <a:cxnLst/>
              <a:rect l="l" t="t" r="r" b="b"/>
              <a:pathLst>
                <a:path w="607060" h="25400">
                  <a:moveTo>
                    <a:pt x="581688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607061" y="0"/>
                  </a:lnTo>
                  <a:lnTo>
                    <a:pt x="581688" y="2540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5631" y="2924175"/>
              <a:ext cx="659130" cy="26034"/>
            </a:xfrm>
            <a:custGeom>
              <a:avLst/>
              <a:gdLst/>
              <a:ahLst/>
              <a:cxnLst/>
              <a:rect l="l" t="t" r="r" b="b"/>
              <a:pathLst>
                <a:path w="659130" h="26035">
                  <a:moveTo>
                    <a:pt x="633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659130" y="0"/>
                  </a:lnTo>
                  <a:lnTo>
                    <a:pt x="633123" y="2603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0204" y="2898775"/>
              <a:ext cx="709930" cy="25400"/>
            </a:xfrm>
            <a:custGeom>
              <a:avLst/>
              <a:gdLst/>
              <a:ahLst/>
              <a:cxnLst/>
              <a:rect l="l" t="t" r="r" b="b"/>
              <a:pathLst>
                <a:path w="709930" h="25400">
                  <a:moveTo>
                    <a:pt x="684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709930" y="0"/>
                  </a:lnTo>
                  <a:lnTo>
                    <a:pt x="684557" y="25400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141" y="2872740"/>
              <a:ext cx="762000" cy="26034"/>
            </a:xfrm>
            <a:custGeom>
              <a:avLst/>
              <a:gdLst/>
              <a:ahLst/>
              <a:cxnLst/>
              <a:rect l="l" t="t" r="r" b="b"/>
              <a:pathLst>
                <a:path w="762000" h="26035">
                  <a:moveTo>
                    <a:pt x="73599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762000" y="0"/>
                  </a:lnTo>
                  <a:lnTo>
                    <a:pt x="735992" y="26035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8714" y="2847340"/>
              <a:ext cx="812800" cy="25400"/>
            </a:xfrm>
            <a:custGeom>
              <a:avLst/>
              <a:gdLst/>
              <a:ahLst/>
              <a:cxnLst/>
              <a:rect l="l" t="t" r="r" b="b"/>
              <a:pathLst>
                <a:path w="812800" h="25400">
                  <a:moveTo>
                    <a:pt x="787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812800" y="0"/>
                  </a:lnTo>
                  <a:lnTo>
                    <a:pt x="787427" y="25400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558" y="2823210"/>
              <a:ext cx="861060" cy="24130"/>
            </a:xfrm>
            <a:custGeom>
              <a:avLst/>
              <a:gdLst/>
              <a:ahLst/>
              <a:cxnLst/>
              <a:rect l="l" t="t" r="r" b="b"/>
              <a:pathLst>
                <a:path w="861060" h="24130">
                  <a:moveTo>
                    <a:pt x="836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861061" y="0"/>
                  </a:lnTo>
                  <a:lnTo>
                    <a:pt x="836956" y="2413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8496" y="2797175"/>
              <a:ext cx="913130" cy="26034"/>
            </a:xfrm>
            <a:custGeom>
              <a:avLst/>
              <a:gdLst/>
              <a:ahLst/>
              <a:cxnLst/>
              <a:rect l="l" t="t" r="r" b="b"/>
              <a:pathLst>
                <a:path w="913130" h="26035">
                  <a:moveTo>
                    <a:pt x="887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913130" y="0"/>
                  </a:lnTo>
                  <a:lnTo>
                    <a:pt x="887123" y="2603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069" y="2771775"/>
              <a:ext cx="963930" cy="25400"/>
            </a:xfrm>
            <a:custGeom>
              <a:avLst/>
              <a:gdLst/>
              <a:ahLst/>
              <a:cxnLst/>
              <a:rect l="l" t="t" r="r" b="b"/>
              <a:pathLst>
                <a:path w="963930" h="25400">
                  <a:moveTo>
                    <a:pt x="938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963930" y="0"/>
                  </a:lnTo>
                  <a:lnTo>
                    <a:pt x="938557" y="2540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7007" y="2745740"/>
              <a:ext cx="1016000" cy="26034"/>
            </a:xfrm>
            <a:custGeom>
              <a:avLst/>
              <a:gdLst/>
              <a:ahLst/>
              <a:cxnLst/>
              <a:rect l="l" t="t" r="r" b="b"/>
              <a:pathLst>
                <a:path w="1016000" h="26035">
                  <a:moveTo>
                    <a:pt x="98999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016001" y="0"/>
                  </a:lnTo>
                  <a:lnTo>
                    <a:pt x="989993" y="2603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80" y="2720340"/>
              <a:ext cx="1066800" cy="25400"/>
            </a:xfrm>
            <a:custGeom>
              <a:avLst/>
              <a:gdLst/>
              <a:ahLst/>
              <a:cxnLst/>
              <a:rect l="l" t="t" r="r" b="b"/>
              <a:pathLst>
                <a:path w="1066800" h="25400">
                  <a:moveTo>
                    <a:pt x="1041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41427" y="2540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7424" y="2696210"/>
              <a:ext cx="1115060" cy="24130"/>
            </a:xfrm>
            <a:custGeom>
              <a:avLst/>
              <a:gdLst/>
              <a:ahLst/>
              <a:cxnLst/>
              <a:rect l="l" t="t" r="r" b="b"/>
              <a:pathLst>
                <a:path w="1115060" h="24130">
                  <a:moveTo>
                    <a:pt x="1090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1115060" y="0"/>
                  </a:lnTo>
                  <a:lnTo>
                    <a:pt x="1090956" y="24130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1362" y="2670175"/>
              <a:ext cx="1167130" cy="26034"/>
            </a:xfrm>
            <a:custGeom>
              <a:avLst/>
              <a:gdLst/>
              <a:ahLst/>
              <a:cxnLst/>
              <a:rect l="l" t="t" r="r" b="b"/>
              <a:pathLst>
                <a:path w="1167130" h="26035">
                  <a:moveTo>
                    <a:pt x="1141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167131" y="0"/>
                  </a:lnTo>
                  <a:lnTo>
                    <a:pt x="1141123" y="26035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4829" y="2644775"/>
              <a:ext cx="1200785" cy="25400"/>
            </a:xfrm>
            <a:custGeom>
              <a:avLst/>
              <a:gdLst/>
              <a:ahLst/>
              <a:cxnLst/>
              <a:rect l="l" t="t" r="r" b="b"/>
              <a:pathLst>
                <a:path w="1200785" h="25400">
                  <a:moveTo>
                    <a:pt x="1183663" y="25400"/>
                  </a:moveTo>
                  <a:lnTo>
                    <a:pt x="16532" y="25400"/>
                  </a:lnTo>
                  <a:lnTo>
                    <a:pt x="5" y="8890"/>
                  </a:lnTo>
                  <a:lnTo>
                    <a:pt x="0" y="0"/>
                  </a:lnTo>
                  <a:lnTo>
                    <a:pt x="1200785" y="0"/>
                  </a:lnTo>
                  <a:lnTo>
                    <a:pt x="1200789" y="8255"/>
                  </a:lnTo>
                  <a:lnTo>
                    <a:pt x="1183663" y="25400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4815" y="26187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4800" y="2592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785" y="2567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4772" y="254317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4757" y="25171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4742" y="2491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728" y="2465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4713" y="2440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4699" y="241617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4685" y="23901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4644" y="2338704"/>
              <a:ext cx="1201420" cy="52069"/>
            </a:xfrm>
            <a:custGeom>
              <a:avLst/>
              <a:gdLst/>
              <a:ahLst/>
              <a:cxnLst/>
              <a:rect l="l" t="t" r="r" b="b"/>
              <a:pathLst>
                <a:path w="1201420" h="52069">
                  <a:moveTo>
                    <a:pt x="1200823" y="51447"/>
                  </a:moveTo>
                  <a:lnTo>
                    <a:pt x="1200810" y="26047"/>
                  </a:lnTo>
                  <a:lnTo>
                    <a:pt x="1200785" y="0"/>
                  </a:lnTo>
                  <a:lnTo>
                    <a:pt x="0" y="0"/>
                  </a:lnTo>
                  <a:lnTo>
                    <a:pt x="25" y="26047"/>
                  </a:lnTo>
                  <a:lnTo>
                    <a:pt x="38" y="51447"/>
                  </a:lnTo>
                  <a:lnTo>
                    <a:pt x="1200823" y="51447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4641" y="2313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4627" y="228917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4612" y="226314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4598" y="2237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4583" y="2211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4569" y="2186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4554" y="216027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4540" y="213614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1200799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597829" y="0"/>
                  </a:lnTo>
                  <a:lnTo>
                    <a:pt x="600369" y="2540"/>
                  </a:lnTo>
                  <a:lnTo>
                    <a:pt x="1200786" y="2540"/>
                  </a:lnTo>
                  <a:lnTo>
                    <a:pt x="1200799" y="24130"/>
                  </a:lnTo>
                  <a:close/>
                </a:path>
                <a:path w="1201420" h="24130">
                  <a:moveTo>
                    <a:pt x="1200786" y="2540"/>
                  </a:moveTo>
                  <a:lnTo>
                    <a:pt x="600369" y="2540"/>
                  </a:lnTo>
                  <a:lnTo>
                    <a:pt x="602904" y="0"/>
                  </a:lnTo>
                  <a:lnTo>
                    <a:pt x="1200785" y="0"/>
                  </a:lnTo>
                  <a:lnTo>
                    <a:pt x="1200786" y="25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526" y="2110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97843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72443" y="0"/>
                  </a:lnTo>
                  <a:lnTo>
                    <a:pt x="597843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02918" y="25400"/>
                  </a:lnTo>
                  <a:lnTo>
                    <a:pt x="628265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511" y="2084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72458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546423" y="0"/>
                  </a:lnTo>
                  <a:lnTo>
                    <a:pt x="572458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28280" y="26035"/>
                  </a:lnTo>
                  <a:lnTo>
                    <a:pt x="654260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4496" y="205930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46438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21038" y="0"/>
                  </a:lnTo>
                  <a:lnTo>
                    <a:pt x="546438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54274" y="25400"/>
                  </a:lnTo>
                  <a:lnTo>
                    <a:pt x="679620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4481" y="203327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21052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95017" y="0"/>
                  </a:lnTo>
                  <a:lnTo>
                    <a:pt x="521052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79635" y="26035"/>
                  </a:lnTo>
                  <a:lnTo>
                    <a:pt x="705615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4468" y="200914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30">
                  <a:moveTo>
                    <a:pt x="495031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470901" y="0"/>
                  </a:lnTo>
                  <a:lnTo>
                    <a:pt x="495031" y="24130"/>
                  </a:lnTo>
                  <a:close/>
                </a:path>
                <a:path w="1201420" h="24130">
                  <a:moveTo>
                    <a:pt x="1200799" y="24130"/>
                  </a:moveTo>
                  <a:lnTo>
                    <a:pt x="705629" y="24130"/>
                  </a:lnTo>
                  <a:lnTo>
                    <a:pt x="729708" y="0"/>
                  </a:lnTo>
                  <a:lnTo>
                    <a:pt x="1200785" y="0"/>
                  </a:lnTo>
                  <a:lnTo>
                    <a:pt x="1200799" y="24130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4453" y="198374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470915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445515" y="0"/>
                  </a:lnTo>
                  <a:lnTo>
                    <a:pt x="470915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729722" y="25400"/>
                  </a:lnTo>
                  <a:lnTo>
                    <a:pt x="75506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4438" y="195770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4553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19495" y="0"/>
                  </a:lnTo>
                  <a:lnTo>
                    <a:pt x="44553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55084" y="26035"/>
                  </a:lnTo>
                  <a:lnTo>
                    <a:pt x="781064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4424" y="193167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1951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393475" y="0"/>
                  </a:lnTo>
                  <a:lnTo>
                    <a:pt x="41951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81078" y="26035"/>
                  </a:lnTo>
                  <a:lnTo>
                    <a:pt x="807058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4409" y="190627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393490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368089" y="0"/>
                  </a:lnTo>
                  <a:lnTo>
                    <a:pt x="393490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807073" y="25400"/>
                  </a:lnTo>
                  <a:lnTo>
                    <a:pt x="83241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4288" y="1708784"/>
              <a:ext cx="1201420" cy="198120"/>
            </a:xfrm>
            <a:custGeom>
              <a:avLst/>
              <a:gdLst/>
              <a:ahLst/>
              <a:cxnLst/>
              <a:rect l="l" t="t" r="r" b="b"/>
              <a:pathLst>
                <a:path w="1201420" h="198119">
                  <a:moveTo>
                    <a:pt x="368198" y="197497"/>
                  </a:moveTo>
                  <a:lnTo>
                    <a:pt x="342163" y="171462"/>
                  </a:lnTo>
                  <a:lnTo>
                    <a:pt x="170713" y="0"/>
                  </a:lnTo>
                  <a:lnTo>
                    <a:pt x="0" y="0"/>
                  </a:lnTo>
                  <a:lnTo>
                    <a:pt x="101" y="171462"/>
                  </a:lnTo>
                  <a:lnTo>
                    <a:pt x="114" y="197497"/>
                  </a:lnTo>
                  <a:lnTo>
                    <a:pt x="368198" y="197497"/>
                  </a:lnTo>
                  <a:close/>
                </a:path>
                <a:path w="1201420" h="198119">
                  <a:moveTo>
                    <a:pt x="1200899" y="197497"/>
                  </a:moveTo>
                  <a:lnTo>
                    <a:pt x="1200886" y="171462"/>
                  </a:lnTo>
                  <a:lnTo>
                    <a:pt x="1200785" y="0"/>
                  </a:lnTo>
                  <a:lnTo>
                    <a:pt x="1029601" y="0"/>
                  </a:lnTo>
                  <a:lnTo>
                    <a:pt x="858520" y="171450"/>
                  </a:lnTo>
                  <a:lnTo>
                    <a:pt x="832535" y="197497"/>
                  </a:lnTo>
                  <a:lnTo>
                    <a:pt x="1200899" y="197497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4200" y="1537335"/>
              <a:ext cx="1201420" cy="171450"/>
            </a:xfrm>
            <a:custGeom>
              <a:avLst/>
              <a:gdLst/>
              <a:ahLst/>
              <a:cxnLst/>
              <a:rect l="l" t="t" r="r" b="b"/>
              <a:pathLst>
                <a:path w="1201420" h="171450">
                  <a:moveTo>
                    <a:pt x="170814" y="171449"/>
                  </a:moveTo>
                  <a:lnTo>
                    <a:pt x="97" y="171449"/>
                  </a:lnTo>
                  <a:lnTo>
                    <a:pt x="0" y="634"/>
                  </a:lnTo>
                  <a:lnTo>
                    <a:pt x="170814" y="171449"/>
                  </a:lnTo>
                  <a:close/>
                </a:path>
                <a:path w="1201420" h="171450">
                  <a:moveTo>
                    <a:pt x="1200882" y="171449"/>
                  </a:moveTo>
                  <a:lnTo>
                    <a:pt x="1029697" y="171449"/>
                  </a:lnTo>
                  <a:lnTo>
                    <a:pt x="1200784" y="0"/>
                  </a:lnTo>
                  <a:lnTo>
                    <a:pt x="1200882" y="171449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4200" y="1537335"/>
              <a:ext cx="1201420" cy="1716405"/>
            </a:xfrm>
            <a:custGeom>
              <a:avLst/>
              <a:gdLst/>
              <a:ahLst/>
              <a:cxnLst/>
              <a:rect l="l" t="t" r="r" b="b"/>
              <a:pathLst>
                <a:path w="1201420" h="1716404">
                  <a:moveTo>
                    <a:pt x="1200785" y="0"/>
                  </a:moveTo>
                  <a:lnTo>
                    <a:pt x="1201420" y="1115695"/>
                  </a:lnTo>
                  <a:lnTo>
                    <a:pt x="601345" y="1716405"/>
                  </a:lnTo>
                  <a:lnTo>
                    <a:pt x="635" y="1116330"/>
                  </a:lnTo>
                  <a:lnTo>
                    <a:pt x="0" y="635"/>
                  </a:lnTo>
                  <a:lnTo>
                    <a:pt x="600710" y="601345"/>
                  </a:lnTo>
                  <a:lnTo>
                    <a:pt x="1200785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22325" y="2092325"/>
            <a:ext cx="724535" cy="547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3664" marR="5080" indent="-101600">
              <a:lnSpc>
                <a:spcPts val="1950"/>
              </a:lnSpc>
              <a:spcBef>
                <a:spcPts val="34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Master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MSP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84350" y="1534794"/>
            <a:ext cx="3001010" cy="1116330"/>
          </a:xfrm>
          <a:custGeom>
            <a:avLst/>
            <a:gdLst/>
            <a:ahLst/>
            <a:cxnLst/>
            <a:rect l="l" t="t" r="r" b="b"/>
            <a:pathLst>
              <a:path w="3001010" h="1116330">
                <a:moveTo>
                  <a:pt x="3000375" y="186690"/>
                </a:moveTo>
                <a:lnTo>
                  <a:pt x="3000375" y="929640"/>
                </a:lnTo>
                <a:lnTo>
                  <a:pt x="3001010" y="929640"/>
                </a:lnTo>
                <a:lnTo>
                  <a:pt x="3000375" y="932815"/>
                </a:lnTo>
                <a:lnTo>
                  <a:pt x="3000375" y="935990"/>
                </a:lnTo>
                <a:lnTo>
                  <a:pt x="3000375" y="939165"/>
                </a:lnTo>
                <a:lnTo>
                  <a:pt x="3000375" y="942340"/>
                </a:lnTo>
                <a:lnTo>
                  <a:pt x="2999740" y="945515"/>
                </a:lnTo>
                <a:lnTo>
                  <a:pt x="2999740" y="948690"/>
                </a:lnTo>
                <a:lnTo>
                  <a:pt x="2999105" y="951865"/>
                </a:lnTo>
                <a:lnTo>
                  <a:pt x="2999105" y="955040"/>
                </a:lnTo>
                <a:lnTo>
                  <a:pt x="2994660" y="977265"/>
                </a:lnTo>
                <a:lnTo>
                  <a:pt x="2993390" y="980440"/>
                </a:lnTo>
                <a:lnTo>
                  <a:pt x="2992755" y="983615"/>
                </a:lnTo>
                <a:lnTo>
                  <a:pt x="2991485" y="986790"/>
                </a:lnTo>
                <a:lnTo>
                  <a:pt x="2990850" y="989965"/>
                </a:lnTo>
                <a:lnTo>
                  <a:pt x="2989580" y="993140"/>
                </a:lnTo>
                <a:lnTo>
                  <a:pt x="2988310" y="996315"/>
                </a:lnTo>
                <a:lnTo>
                  <a:pt x="2987040" y="998855"/>
                </a:lnTo>
                <a:lnTo>
                  <a:pt x="2985770" y="1002030"/>
                </a:lnTo>
                <a:lnTo>
                  <a:pt x="2984500" y="1005205"/>
                </a:lnTo>
                <a:lnTo>
                  <a:pt x="2983230" y="1007745"/>
                </a:lnTo>
                <a:lnTo>
                  <a:pt x="2981960" y="1010920"/>
                </a:lnTo>
                <a:lnTo>
                  <a:pt x="2980690" y="1014095"/>
                </a:lnTo>
                <a:lnTo>
                  <a:pt x="2978785" y="1016635"/>
                </a:lnTo>
                <a:lnTo>
                  <a:pt x="2977515" y="1019810"/>
                </a:lnTo>
                <a:lnTo>
                  <a:pt x="2975610" y="1022350"/>
                </a:lnTo>
                <a:lnTo>
                  <a:pt x="2974340" y="1024890"/>
                </a:lnTo>
                <a:lnTo>
                  <a:pt x="2972435" y="1028065"/>
                </a:lnTo>
                <a:lnTo>
                  <a:pt x="2970530" y="1030605"/>
                </a:lnTo>
                <a:lnTo>
                  <a:pt x="2968625" y="1033145"/>
                </a:lnTo>
                <a:lnTo>
                  <a:pt x="2967355" y="1036320"/>
                </a:lnTo>
                <a:lnTo>
                  <a:pt x="2965450" y="1038860"/>
                </a:lnTo>
                <a:lnTo>
                  <a:pt x="2963545" y="1041400"/>
                </a:lnTo>
                <a:lnTo>
                  <a:pt x="2961005" y="1043940"/>
                </a:lnTo>
                <a:lnTo>
                  <a:pt x="2959100" y="1046480"/>
                </a:lnTo>
                <a:lnTo>
                  <a:pt x="2957195" y="1049020"/>
                </a:lnTo>
                <a:lnTo>
                  <a:pt x="2955290" y="1051560"/>
                </a:lnTo>
                <a:lnTo>
                  <a:pt x="2952750" y="1054100"/>
                </a:lnTo>
                <a:lnTo>
                  <a:pt x="2950845" y="1056005"/>
                </a:lnTo>
                <a:lnTo>
                  <a:pt x="2948305" y="1058545"/>
                </a:lnTo>
                <a:lnTo>
                  <a:pt x="2946400" y="1061085"/>
                </a:lnTo>
                <a:lnTo>
                  <a:pt x="2943860" y="1062990"/>
                </a:lnTo>
                <a:lnTo>
                  <a:pt x="2941320" y="1065530"/>
                </a:lnTo>
                <a:lnTo>
                  <a:pt x="2939415" y="1067435"/>
                </a:lnTo>
                <a:lnTo>
                  <a:pt x="2936875" y="1069975"/>
                </a:lnTo>
                <a:lnTo>
                  <a:pt x="2934335" y="1071880"/>
                </a:lnTo>
                <a:lnTo>
                  <a:pt x="2931795" y="1073785"/>
                </a:lnTo>
                <a:lnTo>
                  <a:pt x="2929255" y="1075690"/>
                </a:lnTo>
                <a:lnTo>
                  <a:pt x="2926715" y="1078230"/>
                </a:lnTo>
                <a:lnTo>
                  <a:pt x="2924175" y="1080135"/>
                </a:lnTo>
                <a:lnTo>
                  <a:pt x="2921635" y="1082040"/>
                </a:lnTo>
                <a:lnTo>
                  <a:pt x="2918460" y="1083310"/>
                </a:lnTo>
                <a:lnTo>
                  <a:pt x="2915920" y="1085215"/>
                </a:lnTo>
                <a:lnTo>
                  <a:pt x="2913380" y="1087120"/>
                </a:lnTo>
                <a:lnTo>
                  <a:pt x="2910205" y="1089025"/>
                </a:lnTo>
                <a:lnTo>
                  <a:pt x="2907665" y="1090295"/>
                </a:lnTo>
                <a:lnTo>
                  <a:pt x="2905125" y="1092200"/>
                </a:lnTo>
                <a:lnTo>
                  <a:pt x="2901950" y="1093470"/>
                </a:lnTo>
                <a:lnTo>
                  <a:pt x="2899410" y="1095375"/>
                </a:lnTo>
                <a:lnTo>
                  <a:pt x="2896235" y="1096645"/>
                </a:lnTo>
                <a:lnTo>
                  <a:pt x="2893060" y="1097915"/>
                </a:lnTo>
                <a:lnTo>
                  <a:pt x="2890520" y="1099185"/>
                </a:lnTo>
                <a:lnTo>
                  <a:pt x="2887345" y="1100455"/>
                </a:lnTo>
                <a:lnTo>
                  <a:pt x="2884170" y="1101725"/>
                </a:lnTo>
                <a:lnTo>
                  <a:pt x="2881630" y="1102995"/>
                </a:lnTo>
                <a:lnTo>
                  <a:pt x="2878455" y="1104265"/>
                </a:lnTo>
                <a:lnTo>
                  <a:pt x="2875280" y="1105535"/>
                </a:lnTo>
                <a:lnTo>
                  <a:pt x="2872105" y="1106170"/>
                </a:lnTo>
                <a:lnTo>
                  <a:pt x="2868930" y="1107440"/>
                </a:lnTo>
                <a:lnTo>
                  <a:pt x="2865755" y="1108075"/>
                </a:lnTo>
                <a:lnTo>
                  <a:pt x="2862580" y="1109345"/>
                </a:lnTo>
                <a:lnTo>
                  <a:pt x="2859405" y="1109980"/>
                </a:lnTo>
                <a:lnTo>
                  <a:pt x="2856230" y="1110615"/>
                </a:lnTo>
                <a:lnTo>
                  <a:pt x="2840355" y="1113790"/>
                </a:lnTo>
                <a:lnTo>
                  <a:pt x="2837180" y="1113790"/>
                </a:lnTo>
                <a:lnTo>
                  <a:pt x="2834005" y="1114425"/>
                </a:lnTo>
                <a:lnTo>
                  <a:pt x="2830830" y="1114425"/>
                </a:lnTo>
                <a:lnTo>
                  <a:pt x="2827655" y="1115060"/>
                </a:lnTo>
                <a:lnTo>
                  <a:pt x="2824480" y="1115060"/>
                </a:lnTo>
                <a:lnTo>
                  <a:pt x="2821305" y="1115060"/>
                </a:lnTo>
                <a:lnTo>
                  <a:pt x="2818130" y="1115060"/>
                </a:lnTo>
                <a:lnTo>
                  <a:pt x="2814955" y="1115695"/>
                </a:lnTo>
                <a:lnTo>
                  <a:pt x="635" y="1116330"/>
                </a:lnTo>
                <a:lnTo>
                  <a:pt x="0" y="1270"/>
                </a:lnTo>
                <a:lnTo>
                  <a:pt x="2813685" y="635"/>
                </a:lnTo>
                <a:lnTo>
                  <a:pt x="2813685" y="0"/>
                </a:lnTo>
                <a:lnTo>
                  <a:pt x="2816860" y="635"/>
                </a:lnTo>
                <a:lnTo>
                  <a:pt x="2820035" y="635"/>
                </a:lnTo>
                <a:lnTo>
                  <a:pt x="2823210" y="635"/>
                </a:lnTo>
                <a:lnTo>
                  <a:pt x="2826385" y="635"/>
                </a:lnTo>
                <a:lnTo>
                  <a:pt x="2829560" y="1270"/>
                </a:lnTo>
                <a:lnTo>
                  <a:pt x="2832735" y="1270"/>
                </a:lnTo>
                <a:lnTo>
                  <a:pt x="2835910" y="1905"/>
                </a:lnTo>
                <a:lnTo>
                  <a:pt x="2839085" y="1905"/>
                </a:lnTo>
                <a:lnTo>
                  <a:pt x="2842260" y="2540"/>
                </a:lnTo>
                <a:lnTo>
                  <a:pt x="2861310" y="6350"/>
                </a:lnTo>
                <a:lnTo>
                  <a:pt x="2864485" y="7620"/>
                </a:lnTo>
                <a:lnTo>
                  <a:pt x="2867660" y="8255"/>
                </a:lnTo>
                <a:lnTo>
                  <a:pt x="2870835" y="9525"/>
                </a:lnTo>
                <a:lnTo>
                  <a:pt x="2874010" y="10160"/>
                </a:lnTo>
                <a:lnTo>
                  <a:pt x="2877185" y="11430"/>
                </a:lnTo>
                <a:lnTo>
                  <a:pt x="2880360" y="12700"/>
                </a:lnTo>
                <a:lnTo>
                  <a:pt x="2882900" y="13970"/>
                </a:lnTo>
                <a:lnTo>
                  <a:pt x="2886075" y="15240"/>
                </a:lnTo>
                <a:lnTo>
                  <a:pt x="2889250" y="16510"/>
                </a:lnTo>
                <a:lnTo>
                  <a:pt x="2891790" y="17780"/>
                </a:lnTo>
                <a:lnTo>
                  <a:pt x="2894965" y="19050"/>
                </a:lnTo>
                <a:lnTo>
                  <a:pt x="2898140" y="20320"/>
                </a:lnTo>
                <a:lnTo>
                  <a:pt x="2900680" y="22225"/>
                </a:lnTo>
                <a:lnTo>
                  <a:pt x="2903855" y="23495"/>
                </a:lnTo>
                <a:lnTo>
                  <a:pt x="2906395" y="25400"/>
                </a:lnTo>
                <a:lnTo>
                  <a:pt x="2908935" y="26670"/>
                </a:lnTo>
                <a:lnTo>
                  <a:pt x="2912110" y="28575"/>
                </a:lnTo>
                <a:lnTo>
                  <a:pt x="2914650" y="30480"/>
                </a:lnTo>
                <a:lnTo>
                  <a:pt x="2917190" y="32385"/>
                </a:lnTo>
                <a:lnTo>
                  <a:pt x="2920365" y="33655"/>
                </a:lnTo>
                <a:lnTo>
                  <a:pt x="2922905" y="35560"/>
                </a:lnTo>
                <a:lnTo>
                  <a:pt x="2925445" y="37465"/>
                </a:lnTo>
                <a:lnTo>
                  <a:pt x="2927985" y="40005"/>
                </a:lnTo>
                <a:lnTo>
                  <a:pt x="2930525" y="41910"/>
                </a:lnTo>
                <a:lnTo>
                  <a:pt x="2933065" y="43815"/>
                </a:lnTo>
                <a:lnTo>
                  <a:pt x="2935605" y="45720"/>
                </a:lnTo>
                <a:lnTo>
                  <a:pt x="2938145" y="48260"/>
                </a:lnTo>
                <a:lnTo>
                  <a:pt x="2940050" y="50165"/>
                </a:lnTo>
                <a:lnTo>
                  <a:pt x="2942590" y="52705"/>
                </a:lnTo>
                <a:lnTo>
                  <a:pt x="2945130" y="54610"/>
                </a:lnTo>
                <a:lnTo>
                  <a:pt x="2947035" y="57150"/>
                </a:lnTo>
                <a:lnTo>
                  <a:pt x="2949575" y="59690"/>
                </a:lnTo>
                <a:lnTo>
                  <a:pt x="2951480" y="61595"/>
                </a:lnTo>
                <a:lnTo>
                  <a:pt x="2954020" y="64135"/>
                </a:lnTo>
                <a:lnTo>
                  <a:pt x="2955925" y="66675"/>
                </a:lnTo>
                <a:lnTo>
                  <a:pt x="2957830" y="69215"/>
                </a:lnTo>
                <a:lnTo>
                  <a:pt x="2959735" y="71755"/>
                </a:lnTo>
                <a:lnTo>
                  <a:pt x="2962275" y="74295"/>
                </a:lnTo>
                <a:lnTo>
                  <a:pt x="2964180" y="76835"/>
                </a:lnTo>
                <a:lnTo>
                  <a:pt x="2966085" y="79375"/>
                </a:lnTo>
                <a:lnTo>
                  <a:pt x="2967990" y="82550"/>
                </a:lnTo>
                <a:lnTo>
                  <a:pt x="2969895" y="85090"/>
                </a:lnTo>
                <a:lnTo>
                  <a:pt x="2971800" y="87630"/>
                </a:lnTo>
                <a:lnTo>
                  <a:pt x="2973705" y="90805"/>
                </a:lnTo>
                <a:lnTo>
                  <a:pt x="2974975" y="93345"/>
                </a:lnTo>
                <a:lnTo>
                  <a:pt x="2976880" y="95885"/>
                </a:lnTo>
                <a:lnTo>
                  <a:pt x="2978150" y="99060"/>
                </a:lnTo>
                <a:lnTo>
                  <a:pt x="2980055" y="101600"/>
                </a:lnTo>
                <a:lnTo>
                  <a:pt x="2981325" y="104775"/>
                </a:lnTo>
                <a:lnTo>
                  <a:pt x="2982595" y="107950"/>
                </a:lnTo>
                <a:lnTo>
                  <a:pt x="2983865" y="110490"/>
                </a:lnTo>
                <a:lnTo>
                  <a:pt x="2985135" y="113665"/>
                </a:lnTo>
                <a:lnTo>
                  <a:pt x="2986405" y="116840"/>
                </a:lnTo>
                <a:lnTo>
                  <a:pt x="2987675" y="119380"/>
                </a:lnTo>
                <a:lnTo>
                  <a:pt x="2988945" y="122555"/>
                </a:lnTo>
                <a:lnTo>
                  <a:pt x="2990215" y="125730"/>
                </a:lnTo>
                <a:lnTo>
                  <a:pt x="2990850" y="128905"/>
                </a:lnTo>
                <a:lnTo>
                  <a:pt x="2992120" y="132080"/>
                </a:lnTo>
                <a:lnTo>
                  <a:pt x="2992755" y="135255"/>
                </a:lnTo>
                <a:lnTo>
                  <a:pt x="2994025" y="138430"/>
                </a:lnTo>
                <a:lnTo>
                  <a:pt x="2994660" y="141605"/>
                </a:lnTo>
                <a:lnTo>
                  <a:pt x="2995295" y="144780"/>
                </a:lnTo>
                <a:lnTo>
                  <a:pt x="2998470" y="160655"/>
                </a:lnTo>
                <a:lnTo>
                  <a:pt x="2998470" y="163830"/>
                </a:lnTo>
                <a:lnTo>
                  <a:pt x="2999105" y="167005"/>
                </a:lnTo>
                <a:lnTo>
                  <a:pt x="2999105" y="170180"/>
                </a:lnTo>
                <a:lnTo>
                  <a:pt x="2999740" y="173355"/>
                </a:lnTo>
                <a:lnTo>
                  <a:pt x="2999740" y="176530"/>
                </a:lnTo>
                <a:lnTo>
                  <a:pt x="2999740" y="179705"/>
                </a:lnTo>
                <a:lnTo>
                  <a:pt x="2999740" y="182880"/>
                </a:lnTo>
                <a:lnTo>
                  <a:pt x="3000375" y="186055"/>
                </a:lnTo>
                <a:lnTo>
                  <a:pt x="3000375" y="186690"/>
                </a:lnTo>
              </a:path>
            </a:pathLst>
          </a:custGeom>
          <a:ln w="9525">
            <a:solidFill>
              <a:srgbClr val="D91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43138" y="1661109"/>
            <a:ext cx="2559050" cy="843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04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Multitenant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MSP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Portal</a:t>
            </a:r>
            <a:endParaRPr sz="17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Resells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Child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MSP’s</a:t>
            </a:r>
            <a:endParaRPr sz="17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Can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sell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Direct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10" dirty="0">
                <a:latin typeface="Arial"/>
                <a:cs typeface="Arial"/>
              </a:rPr>
              <a:t> Clients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9437" y="3055302"/>
            <a:ext cx="1210945" cy="1725930"/>
            <a:chOff x="579437" y="3055302"/>
            <a:chExt cx="1210945" cy="1725930"/>
          </a:xfrm>
        </p:grpSpPr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72" y="4675504"/>
              <a:ext cx="201930" cy="10096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58410" y="4649469"/>
              <a:ext cx="254000" cy="26034"/>
            </a:xfrm>
            <a:custGeom>
              <a:avLst/>
              <a:gdLst/>
              <a:ahLst/>
              <a:cxnLst/>
              <a:rect l="l" t="t" r="r" b="b"/>
              <a:pathLst>
                <a:path w="254000" h="26035">
                  <a:moveTo>
                    <a:pt x="22799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254000" y="0"/>
                  </a:lnTo>
                  <a:lnTo>
                    <a:pt x="227992" y="2603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34890" y="4625975"/>
              <a:ext cx="300990" cy="23495"/>
            </a:xfrm>
            <a:custGeom>
              <a:avLst/>
              <a:gdLst/>
              <a:ahLst/>
              <a:cxnLst/>
              <a:rect l="l" t="t" r="r" b="b"/>
              <a:pathLst>
                <a:path w="300990" h="23495">
                  <a:moveTo>
                    <a:pt x="277520" y="23495"/>
                  </a:moveTo>
                  <a:lnTo>
                    <a:pt x="23519" y="23495"/>
                  </a:lnTo>
                  <a:lnTo>
                    <a:pt x="0" y="0"/>
                  </a:lnTo>
                  <a:lnTo>
                    <a:pt x="300990" y="0"/>
                  </a:lnTo>
                  <a:lnTo>
                    <a:pt x="277520" y="23495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08827" y="4599939"/>
              <a:ext cx="353060" cy="26034"/>
            </a:xfrm>
            <a:custGeom>
              <a:avLst/>
              <a:gdLst/>
              <a:ahLst/>
              <a:cxnLst/>
              <a:rect l="l" t="t" r="r" b="b"/>
              <a:pathLst>
                <a:path w="353059" h="26035">
                  <a:moveTo>
                    <a:pt x="32705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353060" y="0"/>
                  </a:lnTo>
                  <a:lnTo>
                    <a:pt x="327053" y="2603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2765" y="4573904"/>
              <a:ext cx="405130" cy="26034"/>
            </a:xfrm>
            <a:custGeom>
              <a:avLst/>
              <a:gdLst/>
              <a:ahLst/>
              <a:cxnLst/>
              <a:rect l="l" t="t" r="r" b="b"/>
              <a:pathLst>
                <a:path w="405130" h="26035">
                  <a:moveTo>
                    <a:pt x="379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405130" y="0"/>
                  </a:lnTo>
                  <a:lnTo>
                    <a:pt x="379123" y="26035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31265" y="4522482"/>
              <a:ext cx="508000" cy="51435"/>
            </a:xfrm>
            <a:custGeom>
              <a:avLst/>
              <a:gdLst/>
              <a:ahLst/>
              <a:cxnLst/>
              <a:rect l="l" t="t" r="r" b="b"/>
              <a:pathLst>
                <a:path w="508000" h="51435">
                  <a:moveTo>
                    <a:pt x="508000" y="0"/>
                  </a:moveTo>
                  <a:lnTo>
                    <a:pt x="0" y="0"/>
                  </a:lnTo>
                  <a:lnTo>
                    <a:pt x="26060" y="26035"/>
                  </a:lnTo>
                  <a:lnTo>
                    <a:pt x="51498" y="51435"/>
                  </a:lnTo>
                  <a:lnTo>
                    <a:pt x="456628" y="51435"/>
                  </a:lnTo>
                  <a:lnTo>
                    <a:pt x="482003" y="2603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7120" y="4498339"/>
              <a:ext cx="556260" cy="24130"/>
            </a:xfrm>
            <a:custGeom>
              <a:avLst/>
              <a:gdLst/>
              <a:ahLst/>
              <a:cxnLst/>
              <a:rect l="l" t="t" r="r" b="b"/>
              <a:pathLst>
                <a:path w="556260" h="24129">
                  <a:moveTo>
                    <a:pt x="5321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556260" y="0"/>
                  </a:lnTo>
                  <a:lnTo>
                    <a:pt x="532156" y="2413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1693" y="4472939"/>
              <a:ext cx="607060" cy="25400"/>
            </a:xfrm>
            <a:custGeom>
              <a:avLst/>
              <a:gdLst/>
              <a:ahLst/>
              <a:cxnLst/>
              <a:rect l="l" t="t" r="r" b="b"/>
              <a:pathLst>
                <a:path w="607060" h="25400">
                  <a:moveTo>
                    <a:pt x="58168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607060" y="0"/>
                  </a:lnTo>
                  <a:lnTo>
                    <a:pt x="581687" y="2540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5631" y="4446904"/>
              <a:ext cx="659130" cy="26034"/>
            </a:xfrm>
            <a:custGeom>
              <a:avLst/>
              <a:gdLst/>
              <a:ahLst/>
              <a:cxnLst/>
              <a:rect l="l" t="t" r="r" b="b"/>
              <a:pathLst>
                <a:path w="659130" h="26035">
                  <a:moveTo>
                    <a:pt x="633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659130" y="0"/>
                  </a:lnTo>
                  <a:lnTo>
                    <a:pt x="633123" y="2603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30204" y="4421504"/>
              <a:ext cx="709930" cy="25400"/>
            </a:xfrm>
            <a:custGeom>
              <a:avLst/>
              <a:gdLst/>
              <a:ahLst/>
              <a:cxnLst/>
              <a:rect l="l" t="t" r="r" b="b"/>
              <a:pathLst>
                <a:path w="709930" h="25400">
                  <a:moveTo>
                    <a:pt x="684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709930" y="0"/>
                  </a:lnTo>
                  <a:lnTo>
                    <a:pt x="684557" y="25400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4141" y="4395469"/>
              <a:ext cx="762000" cy="26034"/>
            </a:xfrm>
            <a:custGeom>
              <a:avLst/>
              <a:gdLst/>
              <a:ahLst/>
              <a:cxnLst/>
              <a:rect l="l" t="t" r="r" b="b"/>
              <a:pathLst>
                <a:path w="762000" h="26035">
                  <a:moveTo>
                    <a:pt x="73599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762000" y="0"/>
                  </a:lnTo>
                  <a:lnTo>
                    <a:pt x="735993" y="26035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8714" y="4370069"/>
              <a:ext cx="812800" cy="25400"/>
            </a:xfrm>
            <a:custGeom>
              <a:avLst/>
              <a:gdLst/>
              <a:ahLst/>
              <a:cxnLst/>
              <a:rect l="l" t="t" r="r" b="b"/>
              <a:pathLst>
                <a:path w="812800" h="25400">
                  <a:moveTo>
                    <a:pt x="787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812800" y="0"/>
                  </a:lnTo>
                  <a:lnTo>
                    <a:pt x="787427" y="25400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4559" y="4345939"/>
              <a:ext cx="861060" cy="24130"/>
            </a:xfrm>
            <a:custGeom>
              <a:avLst/>
              <a:gdLst/>
              <a:ahLst/>
              <a:cxnLst/>
              <a:rect l="l" t="t" r="r" b="b"/>
              <a:pathLst>
                <a:path w="861060" h="24129">
                  <a:moveTo>
                    <a:pt x="836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861060" y="0"/>
                  </a:lnTo>
                  <a:lnTo>
                    <a:pt x="836956" y="2413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8496" y="4319904"/>
              <a:ext cx="913130" cy="26034"/>
            </a:xfrm>
            <a:custGeom>
              <a:avLst/>
              <a:gdLst/>
              <a:ahLst/>
              <a:cxnLst/>
              <a:rect l="l" t="t" r="r" b="b"/>
              <a:pathLst>
                <a:path w="913130" h="26035">
                  <a:moveTo>
                    <a:pt x="887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913130" y="0"/>
                  </a:lnTo>
                  <a:lnTo>
                    <a:pt x="887123" y="2603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3069" y="4294504"/>
              <a:ext cx="963930" cy="25400"/>
            </a:xfrm>
            <a:custGeom>
              <a:avLst/>
              <a:gdLst/>
              <a:ahLst/>
              <a:cxnLst/>
              <a:rect l="l" t="t" r="r" b="b"/>
              <a:pathLst>
                <a:path w="963930" h="25400">
                  <a:moveTo>
                    <a:pt x="93855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963931" y="0"/>
                  </a:lnTo>
                  <a:lnTo>
                    <a:pt x="938557" y="2540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7007" y="4268469"/>
              <a:ext cx="1016000" cy="26034"/>
            </a:xfrm>
            <a:custGeom>
              <a:avLst/>
              <a:gdLst/>
              <a:ahLst/>
              <a:cxnLst/>
              <a:rect l="l" t="t" r="r" b="b"/>
              <a:pathLst>
                <a:path w="1016000" h="26035">
                  <a:moveTo>
                    <a:pt x="98999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016000" y="0"/>
                  </a:lnTo>
                  <a:lnTo>
                    <a:pt x="989993" y="2603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1580" y="4243069"/>
              <a:ext cx="1066800" cy="25400"/>
            </a:xfrm>
            <a:custGeom>
              <a:avLst/>
              <a:gdLst/>
              <a:ahLst/>
              <a:cxnLst/>
              <a:rect l="l" t="t" r="r" b="b"/>
              <a:pathLst>
                <a:path w="1066800" h="25400">
                  <a:moveTo>
                    <a:pt x="1041427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1066800" y="0"/>
                  </a:lnTo>
                  <a:lnTo>
                    <a:pt x="1041427" y="2540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7424" y="4218939"/>
              <a:ext cx="1115060" cy="24130"/>
            </a:xfrm>
            <a:custGeom>
              <a:avLst/>
              <a:gdLst/>
              <a:ahLst/>
              <a:cxnLst/>
              <a:rect l="l" t="t" r="r" b="b"/>
              <a:pathLst>
                <a:path w="1115060" h="24129">
                  <a:moveTo>
                    <a:pt x="1090956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1115060" y="0"/>
                  </a:lnTo>
                  <a:lnTo>
                    <a:pt x="1090956" y="24130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1362" y="4192904"/>
              <a:ext cx="1167130" cy="26034"/>
            </a:xfrm>
            <a:custGeom>
              <a:avLst/>
              <a:gdLst/>
              <a:ahLst/>
              <a:cxnLst/>
              <a:rect l="l" t="t" r="r" b="b"/>
              <a:pathLst>
                <a:path w="1167130" h="26035">
                  <a:moveTo>
                    <a:pt x="114112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167131" y="0"/>
                  </a:lnTo>
                  <a:lnTo>
                    <a:pt x="1141123" y="26035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4829" y="4167504"/>
              <a:ext cx="1200785" cy="25400"/>
            </a:xfrm>
            <a:custGeom>
              <a:avLst/>
              <a:gdLst/>
              <a:ahLst/>
              <a:cxnLst/>
              <a:rect l="l" t="t" r="r" b="b"/>
              <a:pathLst>
                <a:path w="1200785" h="25400">
                  <a:moveTo>
                    <a:pt x="1183663" y="25400"/>
                  </a:moveTo>
                  <a:lnTo>
                    <a:pt x="16532" y="25400"/>
                  </a:lnTo>
                  <a:lnTo>
                    <a:pt x="5" y="8890"/>
                  </a:lnTo>
                  <a:lnTo>
                    <a:pt x="0" y="0"/>
                  </a:lnTo>
                  <a:lnTo>
                    <a:pt x="1200785" y="0"/>
                  </a:lnTo>
                  <a:lnTo>
                    <a:pt x="1200789" y="8255"/>
                  </a:lnTo>
                  <a:lnTo>
                    <a:pt x="1183663" y="25400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4815" y="41414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4800" y="4115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4785" y="4090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4772" y="4065904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4757" y="40398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4742" y="4014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4728" y="3988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4713" y="3963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4699" y="3938904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4685" y="39128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4644" y="3861434"/>
              <a:ext cx="1201420" cy="52069"/>
            </a:xfrm>
            <a:custGeom>
              <a:avLst/>
              <a:gdLst/>
              <a:ahLst/>
              <a:cxnLst/>
              <a:rect l="l" t="t" r="r" b="b"/>
              <a:pathLst>
                <a:path w="1201420" h="52070">
                  <a:moveTo>
                    <a:pt x="1200823" y="51447"/>
                  </a:moveTo>
                  <a:lnTo>
                    <a:pt x="1200810" y="26047"/>
                  </a:lnTo>
                  <a:lnTo>
                    <a:pt x="1200785" y="0"/>
                  </a:lnTo>
                  <a:lnTo>
                    <a:pt x="0" y="0"/>
                  </a:lnTo>
                  <a:lnTo>
                    <a:pt x="25" y="26047"/>
                  </a:lnTo>
                  <a:lnTo>
                    <a:pt x="38" y="51447"/>
                  </a:lnTo>
                  <a:lnTo>
                    <a:pt x="1200823" y="51447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4641" y="3836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84627" y="3811904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9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4612" y="378586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4598" y="3760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4583" y="3734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4569" y="3709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4554" y="368299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800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4540" y="3658869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99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597829" y="0"/>
                  </a:lnTo>
                  <a:lnTo>
                    <a:pt x="600369" y="2540"/>
                  </a:lnTo>
                  <a:lnTo>
                    <a:pt x="1200786" y="2540"/>
                  </a:lnTo>
                  <a:lnTo>
                    <a:pt x="1200799" y="24130"/>
                  </a:lnTo>
                  <a:close/>
                </a:path>
                <a:path w="1201420" h="24129">
                  <a:moveTo>
                    <a:pt x="1200786" y="2540"/>
                  </a:moveTo>
                  <a:lnTo>
                    <a:pt x="600369" y="2540"/>
                  </a:lnTo>
                  <a:lnTo>
                    <a:pt x="602904" y="0"/>
                  </a:lnTo>
                  <a:lnTo>
                    <a:pt x="1200785" y="0"/>
                  </a:lnTo>
                  <a:lnTo>
                    <a:pt x="1200786" y="25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4526" y="3633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97843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72443" y="0"/>
                  </a:lnTo>
                  <a:lnTo>
                    <a:pt x="597843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02918" y="25400"/>
                  </a:lnTo>
                  <a:lnTo>
                    <a:pt x="628265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84511" y="3607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72458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546423" y="0"/>
                  </a:lnTo>
                  <a:lnTo>
                    <a:pt x="572458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28279" y="26035"/>
                  </a:lnTo>
                  <a:lnTo>
                    <a:pt x="654259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84496" y="3582034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46437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21037" y="0"/>
                  </a:lnTo>
                  <a:lnTo>
                    <a:pt x="546437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54274" y="25400"/>
                  </a:lnTo>
                  <a:lnTo>
                    <a:pt x="679620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84481" y="355599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21052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95017" y="0"/>
                  </a:lnTo>
                  <a:lnTo>
                    <a:pt x="521052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679635" y="26035"/>
                  </a:lnTo>
                  <a:lnTo>
                    <a:pt x="705615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4468" y="3531869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495031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470901" y="0"/>
                  </a:lnTo>
                  <a:lnTo>
                    <a:pt x="495031" y="24130"/>
                  </a:lnTo>
                  <a:close/>
                </a:path>
                <a:path w="1201420" h="24129">
                  <a:moveTo>
                    <a:pt x="1200799" y="24130"/>
                  </a:moveTo>
                  <a:lnTo>
                    <a:pt x="705629" y="24130"/>
                  </a:lnTo>
                  <a:lnTo>
                    <a:pt x="729708" y="0"/>
                  </a:lnTo>
                  <a:lnTo>
                    <a:pt x="1200785" y="0"/>
                  </a:lnTo>
                  <a:lnTo>
                    <a:pt x="1200799" y="24130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4453" y="350646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470916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445516" y="0"/>
                  </a:lnTo>
                  <a:lnTo>
                    <a:pt x="470916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729722" y="25400"/>
                  </a:lnTo>
                  <a:lnTo>
                    <a:pt x="75506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4438" y="3480434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4553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19495" y="0"/>
                  </a:lnTo>
                  <a:lnTo>
                    <a:pt x="44553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55084" y="26035"/>
                  </a:lnTo>
                  <a:lnTo>
                    <a:pt x="781064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4424" y="3454399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1951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393475" y="0"/>
                  </a:lnTo>
                  <a:lnTo>
                    <a:pt x="419510" y="26035"/>
                  </a:lnTo>
                  <a:close/>
                </a:path>
                <a:path w="1201420" h="26035">
                  <a:moveTo>
                    <a:pt x="1200800" y="26035"/>
                  </a:moveTo>
                  <a:lnTo>
                    <a:pt x="781078" y="26035"/>
                  </a:lnTo>
                  <a:lnTo>
                    <a:pt x="807058" y="0"/>
                  </a:lnTo>
                  <a:lnTo>
                    <a:pt x="1200785" y="0"/>
                  </a:lnTo>
                  <a:lnTo>
                    <a:pt x="1200800" y="26035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4409" y="3428999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393490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368090" y="0"/>
                  </a:lnTo>
                  <a:lnTo>
                    <a:pt x="393490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807073" y="25400"/>
                  </a:lnTo>
                  <a:lnTo>
                    <a:pt x="83241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4288" y="3231527"/>
              <a:ext cx="1201420" cy="197485"/>
            </a:xfrm>
            <a:custGeom>
              <a:avLst/>
              <a:gdLst/>
              <a:ahLst/>
              <a:cxnLst/>
              <a:rect l="l" t="t" r="r" b="b"/>
              <a:pathLst>
                <a:path w="1201420" h="197485">
                  <a:moveTo>
                    <a:pt x="368198" y="197485"/>
                  </a:moveTo>
                  <a:lnTo>
                    <a:pt x="342163" y="171450"/>
                  </a:lnTo>
                  <a:lnTo>
                    <a:pt x="170726" y="0"/>
                  </a:lnTo>
                  <a:lnTo>
                    <a:pt x="0" y="0"/>
                  </a:lnTo>
                  <a:lnTo>
                    <a:pt x="101" y="171450"/>
                  </a:lnTo>
                  <a:lnTo>
                    <a:pt x="114" y="197485"/>
                  </a:lnTo>
                  <a:lnTo>
                    <a:pt x="368198" y="197485"/>
                  </a:lnTo>
                  <a:close/>
                </a:path>
                <a:path w="1201420" h="197485">
                  <a:moveTo>
                    <a:pt x="1200899" y="197485"/>
                  </a:moveTo>
                  <a:lnTo>
                    <a:pt x="1200886" y="171450"/>
                  </a:lnTo>
                  <a:lnTo>
                    <a:pt x="1200785" y="0"/>
                  </a:lnTo>
                  <a:lnTo>
                    <a:pt x="1029601" y="0"/>
                  </a:lnTo>
                  <a:lnTo>
                    <a:pt x="858520" y="171437"/>
                  </a:lnTo>
                  <a:lnTo>
                    <a:pt x="832535" y="197485"/>
                  </a:lnTo>
                  <a:lnTo>
                    <a:pt x="1200899" y="19748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4200" y="3060065"/>
              <a:ext cx="1201420" cy="171450"/>
            </a:xfrm>
            <a:custGeom>
              <a:avLst/>
              <a:gdLst/>
              <a:ahLst/>
              <a:cxnLst/>
              <a:rect l="l" t="t" r="r" b="b"/>
              <a:pathLst>
                <a:path w="1201420" h="171450">
                  <a:moveTo>
                    <a:pt x="170814" y="171449"/>
                  </a:moveTo>
                  <a:lnTo>
                    <a:pt x="97" y="171449"/>
                  </a:lnTo>
                  <a:lnTo>
                    <a:pt x="0" y="634"/>
                  </a:lnTo>
                  <a:lnTo>
                    <a:pt x="170814" y="171449"/>
                  </a:lnTo>
                  <a:close/>
                </a:path>
                <a:path w="1201420" h="171450">
                  <a:moveTo>
                    <a:pt x="1200882" y="171449"/>
                  </a:moveTo>
                  <a:lnTo>
                    <a:pt x="1029697" y="171449"/>
                  </a:lnTo>
                  <a:lnTo>
                    <a:pt x="1200784" y="0"/>
                  </a:lnTo>
                  <a:lnTo>
                    <a:pt x="1200882" y="171449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4200" y="3060064"/>
              <a:ext cx="1201420" cy="1716405"/>
            </a:xfrm>
            <a:custGeom>
              <a:avLst/>
              <a:gdLst/>
              <a:ahLst/>
              <a:cxnLst/>
              <a:rect l="l" t="t" r="r" b="b"/>
              <a:pathLst>
                <a:path w="1201420" h="1716404">
                  <a:moveTo>
                    <a:pt x="1200785" y="0"/>
                  </a:moveTo>
                  <a:lnTo>
                    <a:pt x="1201420" y="1115695"/>
                  </a:lnTo>
                  <a:lnTo>
                    <a:pt x="601345" y="1716405"/>
                  </a:lnTo>
                  <a:lnTo>
                    <a:pt x="635" y="1116330"/>
                  </a:lnTo>
                  <a:lnTo>
                    <a:pt x="0" y="635"/>
                  </a:lnTo>
                  <a:lnTo>
                    <a:pt x="600710" y="601345"/>
                  </a:lnTo>
                  <a:lnTo>
                    <a:pt x="1200785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31825" y="3739515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MSP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784350" y="3060064"/>
            <a:ext cx="3001010" cy="1116330"/>
          </a:xfrm>
          <a:custGeom>
            <a:avLst/>
            <a:gdLst/>
            <a:ahLst/>
            <a:cxnLst/>
            <a:rect l="l" t="t" r="r" b="b"/>
            <a:pathLst>
              <a:path w="3001010" h="1116329">
                <a:moveTo>
                  <a:pt x="3000375" y="186690"/>
                </a:moveTo>
                <a:lnTo>
                  <a:pt x="3000375" y="929640"/>
                </a:lnTo>
                <a:lnTo>
                  <a:pt x="3001010" y="929640"/>
                </a:lnTo>
                <a:lnTo>
                  <a:pt x="3000375" y="932815"/>
                </a:lnTo>
                <a:lnTo>
                  <a:pt x="3000375" y="935990"/>
                </a:lnTo>
                <a:lnTo>
                  <a:pt x="3000375" y="939165"/>
                </a:lnTo>
                <a:lnTo>
                  <a:pt x="3000375" y="942340"/>
                </a:lnTo>
                <a:lnTo>
                  <a:pt x="2999740" y="945515"/>
                </a:lnTo>
                <a:lnTo>
                  <a:pt x="2999740" y="948690"/>
                </a:lnTo>
                <a:lnTo>
                  <a:pt x="2999105" y="951865"/>
                </a:lnTo>
                <a:lnTo>
                  <a:pt x="2999105" y="955040"/>
                </a:lnTo>
                <a:lnTo>
                  <a:pt x="2994660" y="977265"/>
                </a:lnTo>
                <a:lnTo>
                  <a:pt x="2993390" y="980440"/>
                </a:lnTo>
                <a:lnTo>
                  <a:pt x="2992755" y="983615"/>
                </a:lnTo>
                <a:lnTo>
                  <a:pt x="2991485" y="986790"/>
                </a:lnTo>
                <a:lnTo>
                  <a:pt x="2990850" y="989965"/>
                </a:lnTo>
                <a:lnTo>
                  <a:pt x="2989580" y="993140"/>
                </a:lnTo>
                <a:lnTo>
                  <a:pt x="2988310" y="996315"/>
                </a:lnTo>
                <a:lnTo>
                  <a:pt x="2987040" y="998855"/>
                </a:lnTo>
                <a:lnTo>
                  <a:pt x="2985770" y="1002030"/>
                </a:lnTo>
                <a:lnTo>
                  <a:pt x="2984500" y="1005205"/>
                </a:lnTo>
                <a:lnTo>
                  <a:pt x="2983230" y="1007745"/>
                </a:lnTo>
                <a:lnTo>
                  <a:pt x="2981960" y="1010920"/>
                </a:lnTo>
                <a:lnTo>
                  <a:pt x="2980690" y="1014095"/>
                </a:lnTo>
                <a:lnTo>
                  <a:pt x="2978785" y="1016635"/>
                </a:lnTo>
                <a:lnTo>
                  <a:pt x="2977515" y="1019810"/>
                </a:lnTo>
                <a:lnTo>
                  <a:pt x="2975610" y="1022350"/>
                </a:lnTo>
                <a:lnTo>
                  <a:pt x="2974340" y="1024890"/>
                </a:lnTo>
                <a:lnTo>
                  <a:pt x="2972435" y="1028065"/>
                </a:lnTo>
                <a:lnTo>
                  <a:pt x="2970530" y="1030605"/>
                </a:lnTo>
                <a:lnTo>
                  <a:pt x="2968625" y="1033145"/>
                </a:lnTo>
                <a:lnTo>
                  <a:pt x="2967355" y="1036320"/>
                </a:lnTo>
                <a:lnTo>
                  <a:pt x="2965450" y="1038860"/>
                </a:lnTo>
                <a:lnTo>
                  <a:pt x="2963545" y="1041400"/>
                </a:lnTo>
                <a:lnTo>
                  <a:pt x="2961005" y="1043940"/>
                </a:lnTo>
                <a:lnTo>
                  <a:pt x="2959100" y="1046480"/>
                </a:lnTo>
                <a:lnTo>
                  <a:pt x="2957195" y="1049020"/>
                </a:lnTo>
                <a:lnTo>
                  <a:pt x="2955290" y="1051560"/>
                </a:lnTo>
                <a:lnTo>
                  <a:pt x="2952750" y="1054100"/>
                </a:lnTo>
                <a:lnTo>
                  <a:pt x="2950845" y="1056005"/>
                </a:lnTo>
                <a:lnTo>
                  <a:pt x="2948305" y="1058545"/>
                </a:lnTo>
                <a:lnTo>
                  <a:pt x="2946400" y="1061085"/>
                </a:lnTo>
                <a:lnTo>
                  <a:pt x="2943860" y="1062990"/>
                </a:lnTo>
                <a:lnTo>
                  <a:pt x="2941320" y="1065530"/>
                </a:lnTo>
                <a:lnTo>
                  <a:pt x="2939415" y="1067435"/>
                </a:lnTo>
                <a:lnTo>
                  <a:pt x="2936875" y="1069975"/>
                </a:lnTo>
                <a:lnTo>
                  <a:pt x="2934335" y="1071880"/>
                </a:lnTo>
                <a:lnTo>
                  <a:pt x="2931795" y="1073785"/>
                </a:lnTo>
                <a:lnTo>
                  <a:pt x="2929255" y="1075690"/>
                </a:lnTo>
                <a:lnTo>
                  <a:pt x="2926715" y="1078230"/>
                </a:lnTo>
                <a:lnTo>
                  <a:pt x="2924175" y="1080135"/>
                </a:lnTo>
                <a:lnTo>
                  <a:pt x="2921635" y="1082040"/>
                </a:lnTo>
                <a:lnTo>
                  <a:pt x="2918460" y="1083310"/>
                </a:lnTo>
                <a:lnTo>
                  <a:pt x="2915920" y="1085215"/>
                </a:lnTo>
                <a:lnTo>
                  <a:pt x="2913380" y="1087120"/>
                </a:lnTo>
                <a:lnTo>
                  <a:pt x="2910205" y="1089025"/>
                </a:lnTo>
                <a:lnTo>
                  <a:pt x="2907665" y="1090295"/>
                </a:lnTo>
                <a:lnTo>
                  <a:pt x="2905125" y="1092200"/>
                </a:lnTo>
                <a:lnTo>
                  <a:pt x="2901950" y="1093470"/>
                </a:lnTo>
                <a:lnTo>
                  <a:pt x="2899410" y="1095375"/>
                </a:lnTo>
                <a:lnTo>
                  <a:pt x="2896235" y="1096645"/>
                </a:lnTo>
                <a:lnTo>
                  <a:pt x="2893060" y="1097915"/>
                </a:lnTo>
                <a:lnTo>
                  <a:pt x="2890520" y="1099185"/>
                </a:lnTo>
                <a:lnTo>
                  <a:pt x="2887345" y="1100455"/>
                </a:lnTo>
                <a:lnTo>
                  <a:pt x="2884170" y="1101725"/>
                </a:lnTo>
                <a:lnTo>
                  <a:pt x="2881630" y="1102995"/>
                </a:lnTo>
                <a:lnTo>
                  <a:pt x="2878455" y="1104265"/>
                </a:lnTo>
                <a:lnTo>
                  <a:pt x="2875280" y="1105535"/>
                </a:lnTo>
                <a:lnTo>
                  <a:pt x="2872105" y="1106170"/>
                </a:lnTo>
                <a:lnTo>
                  <a:pt x="2868930" y="1107440"/>
                </a:lnTo>
                <a:lnTo>
                  <a:pt x="2865755" y="1108075"/>
                </a:lnTo>
                <a:lnTo>
                  <a:pt x="2862580" y="1109345"/>
                </a:lnTo>
                <a:lnTo>
                  <a:pt x="2859405" y="1109980"/>
                </a:lnTo>
                <a:lnTo>
                  <a:pt x="2856230" y="1110615"/>
                </a:lnTo>
                <a:lnTo>
                  <a:pt x="2840355" y="1113790"/>
                </a:lnTo>
                <a:lnTo>
                  <a:pt x="2837180" y="1113790"/>
                </a:lnTo>
                <a:lnTo>
                  <a:pt x="2834005" y="1114425"/>
                </a:lnTo>
                <a:lnTo>
                  <a:pt x="2830830" y="1114425"/>
                </a:lnTo>
                <a:lnTo>
                  <a:pt x="2827655" y="1115060"/>
                </a:lnTo>
                <a:lnTo>
                  <a:pt x="2824480" y="1115060"/>
                </a:lnTo>
                <a:lnTo>
                  <a:pt x="2821305" y="1115060"/>
                </a:lnTo>
                <a:lnTo>
                  <a:pt x="2818130" y="1115060"/>
                </a:lnTo>
                <a:lnTo>
                  <a:pt x="2814955" y="1115695"/>
                </a:lnTo>
                <a:lnTo>
                  <a:pt x="635" y="1116330"/>
                </a:lnTo>
                <a:lnTo>
                  <a:pt x="0" y="1270"/>
                </a:lnTo>
                <a:lnTo>
                  <a:pt x="2813685" y="635"/>
                </a:lnTo>
                <a:lnTo>
                  <a:pt x="2813685" y="0"/>
                </a:lnTo>
                <a:lnTo>
                  <a:pt x="2816860" y="635"/>
                </a:lnTo>
                <a:lnTo>
                  <a:pt x="2820035" y="635"/>
                </a:lnTo>
                <a:lnTo>
                  <a:pt x="2823210" y="635"/>
                </a:lnTo>
                <a:lnTo>
                  <a:pt x="2826385" y="635"/>
                </a:lnTo>
                <a:lnTo>
                  <a:pt x="2829560" y="1270"/>
                </a:lnTo>
                <a:lnTo>
                  <a:pt x="2832735" y="1270"/>
                </a:lnTo>
                <a:lnTo>
                  <a:pt x="2835910" y="1905"/>
                </a:lnTo>
                <a:lnTo>
                  <a:pt x="2839085" y="1905"/>
                </a:lnTo>
                <a:lnTo>
                  <a:pt x="2842260" y="2540"/>
                </a:lnTo>
                <a:lnTo>
                  <a:pt x="2861310" y="6350"/>
                </a:lnTo>
                <a:lnTo>
                  <a:pt x="2864485" y="7620"/>
                </a:lnTo>
                <a:lnTo>
                  <a:pt x="2867660" y="8255"/>
                </a:lnTo>
                <a:lnTo>
                  <a:pt x="2870835" y="9525"/>
                </a:lnTo>
                <a:lnTo>
                  <a:pt x="2874010" y="10160"/>
                </a:lnTo>
                <a:lnTo>
                  <a:pt x="2877185" y="11430"/>
                </a:lnTo>
                <a:lnTo>
                  <a:pt x="2880360" y="12700"/>
                </a:lnTo>
                <a:lnTo>
                  <a:pt x="2882900" y="13970"/>
                </a:lnTo>
                <a:lnTo>
                  <a:pt x="2886075" y="15240"/>
                </a:lnTo>
                <a:lnTo>
                  <a:pt x="2889250" y="16510"/>
                </a:lnTo>
                <a:lnTo>
                  <a:pt x="2891790" y="17780"/>
                </a:lnTo>
                <a:lnTo>
                  <a:pt x="2894965" y="19050"/>
                </a:lnTo>
                <a:lnTo>
                  <a:pt x="2898140" y="20320"/>
                </a:lnTo>
                <a:lnTo>
                  <a:pt x="2900680" y="22225"/>
                </a:lnTo>
                <a:lnTo>
                  <a:pt x="2903855" y="23495"/>
                </a:lnTo>
                <a:lnTo>
                  <a:pt x="2906395" y="25400"/>
                </a:lnTo>
                <a:lnTo>
                  <a:pt x="2908935" y="26670"/>
                </a:lnTo>
                <a:lnTo>
                  <a:pt x="2912110" y="28575"/>
                </a:lnTo>
                <a:lnTo>
                  <a:pt x="2914650" y="30480"/>
                </a:lnTo>
                <a:lnTo>
                  <a:pt x="2917190" y="32385"/>
                </a:lnTo>
                <a:lnTo>
                  <a:pt x="2920365" y="33655"/>
                </a:lnTo>
                <a:lnTo>
                  <a:pt x="2922905" y="35560"/>
                </a:lnTo>
                <a:lnTo>
                  <a:pt x="2925445" y="37465"/>
                </a:lnTo>
                <a:lnTo>
                  <a:pt x="2927985" y="40005"/>
                </a:lnTo>
                <a:lnTo>
                  <a:pt x="2930525" y="41910"/>
                </a:lnTo>
                <a:lnTo>
                  <a:pt x="2933065" y="43815"/>
                </a:lnTo>
                <a:lnTo>
                  <a:pt x="2935605" y="45720"/>
                </a:lnTo>
                <a:lnTo>
                  <a:pt x="2938145" y="48260"/>
                </a:lnTo>
                <a:lnTo>
                  <a:pt x="2940050" y="50165"/>
                </a:lnTo>
                <a:lnTo>
                  <a:pt x="2942590" y="52705"/>
                </a:lnTo>
                <a:lnTo>
                  <a:pt x="2945130" y="54610"/>
                </a:lnTo>
                <a:lnTo>
                  <a:pt x="2947035" y="57150"/>
                </a:lnTo>
                <a:lnTo>
                  <a:pt x="2949575" y="59690"/>
                </a:lnTo>
                <a:lnTo>
                  <a:pt x="2951480" y="61595"/>
                </a:lnTo>
                <a:lnTo>
                  <a:pt x="2954020" y="64135"/>
                </a:lnTo>
                <a:lnTo>
                  <a:pt x="2955925" y="66675"/>
                </a:lnTo>
                <a:lnTo>
                  <a:pt x="2957830" y="69215"/>
                </a:lnTo>
                <a:lnTo>
                  <a:pt x="2959735" y="71755"/>
                </a:lnTo>
                <a:lnTo>
                  <a:pt x="2962275" y="74295"/>
                </a:lnTo>
                <a:lnTo>
                  <a:pt x="2964180" y="76835"/>
                </a:lnTo>
                <a:lnTo>
                  <a:pt x="2966085" y="79375"/>
                </a:lnTo>
                <a:lnTo>
                  <a:pt x="2967990" y="82550"/>
                </a:lnTo>
                <a:lnTo>
                  <a:pt x="2969895" y="85090"/>
                </a:lnTo>
                <a:lnTo>
                  <a:pt x="2971800" y="87630"/>
                </a:lnTo>
                <a:lnTo>
                  <a:pt x="2973705" y="90805"/>
                </a:lnTo>
                <a:lnTo>
                  <a:pt x="2974975" y="93345"/>
                </a:lnTo>
                <a:lnTo>
                  <a:pt x="2976880" y="95885"/>
                </a:lnTo>
                <a:lnTo>
                  <a:pt x="2978150" y="99060"/>
                </a:lnTo>
                <a:lnTo>
                  <a:pt x="2980055" y="101600"/>
                </a:lnTo>
                <a:lnTo>
                  <a:pt x="2981325" y="104775"/>
                </a:lnTo>
                <a:lnTo>
                  <a:pt x="2982595" y="107950"/>
                </a:lnTo>
                <a:lnTo>
                  <a:pt x="2983865" y="110490"/>
                </a:lnTo>
                <a:lnTo>
                  <a:pt x="2985135" y="113665"/>
                </a:lnTo>
                <a:lnTo>
                  <a:pt x="2986405" y="116840"/>
                </a:lnTo>
                <a:lnTo>
                  <a:pt x="2987675" y="119380"/>
                </a:lnTo>
                <a:lnTo>
                  <a:pt x="2988945" y="122555"/>
                </a:lnTo>
                <a:lnTo>
                  <a:pt x="2990215" y="125730"/>
                </a:lnTo>
                <a:lnTo>
                  <a:pt x="2990850" y="128905"/>
                </a:lnTo>
                <a:lnTo>
                  <a:pt x="2992120" y="132080"/>
                </a:lnTo>
                <a:lnTo>
                  <a:pt x="2992755" y="135255"/>
                </a:lnTo>
                <a:lnTo>
                  <a:pt x="2994025" y="138430"/>
                </a:lnTo>
                <a:lnTo>
                  <a:pt x="2994660" y="141605"/>
                </a:lnTo>
                <a:lnTo>
                  <a:pt x="2995295" y="144780"/>
                </a:lnTo>
                <a:lnTo>
                  <a:pt x="2998470" y="160655"/>
                </a:lnTo>
                <a:lnTo>
                  <a:pt x="2998470" y="163830"/>
                </a:lnTo>
                <a:lnTo>
                  <a:pt x="2999105" y="167005"/>
                </a:lnTo>
                <a:lnTo>
                  <a:pt x="2999105" y="170180"/>
                </a:lnTo>
                <a:lnTo>
                  <a:pt x="2999740" y="173355"/>
                </a:lnTo>
                <a:lnTo>
                  <a:pt x="2999740" y="176530"/>
                </a:lnTo>
                <a:lnTo>
                  <a:pt x="2999740" y="179705"/>
                </a:lnTo>
                <a:lnTo>
                  <a:pt x="2999740" y="182880"/>
                </a:lnTo>
                <a:lnTo>
                  <a:pt x="3000375" y="186055"/>
                </a:lnTo>
                <a:lnTo>
                  <a:pt x="3000375" y="186690"/>
                </a:lnTo>
              </a:path>
            </a:pathLst>
          </a:custGeom>
          <a:ln w="9525">
            <a:solidFill>
              <a:srgbClr val="D91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943138" y="3323539"/>
            <a:ext cx="2403475" cy="5708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04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Multitenant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MSP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Portal</a:t>
            </a:r>
            <a:endParaRPr sz="17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Sells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Direct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10" dirty="0">
                <a:latin typeface="Arial"/>
                <a:cs typeface="Arial"/>
              </a:rPr>
              <a:t> Clients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79437" y="4578032"/>
            <a:ext cx="1210945" cy="1725930"/>
            <a:chOff x="579437" y="4578032"/>
            <a:chExt cx="1210945" cy="1725930"/>
          </a:xfrm>
        </p:grpSpPr>
        <p:pic>
          <p:nvPicPr>
            <p:cNvPr id="114" name="object 1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473" y="6198235"/>
              <a:ext cx="202037" cy="10096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058410" y="6172200"/>
              <a:ext cx="254635" cy="26034"/>
            </a:xfrm>
            <a:custGeom>
              <a:avLst/>
              <a:gdLst/>
              <a:ahLst/>
              <a:cxnLst/>
              <a:rect l="l" t="t" r="r" b="b"/>
              <a:pathLst>
                <a:path w="254634" h="26035">
                  <a:moveTo>
                    <a:pt x="228099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254134" y="0"/>
                  </a:lnTo>
                  <a:lnTo>
                    <a:pt x="228099" y="26035"/>
                  </a:lnTo>
                  <a:close/>
                </a:path>
              </a:pathLst>
            </a:custGeom>
            <a:solidFill>
              <a:srgbClr val="B4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34890" y="6148705"/>
              <a:ext cx="301625" cy="23495"/>
            </a:xfrm>
            <a:custGeom>
              <a:avLst/>
              <a:gdLst/>
              <a:ahLst/>
              <a:cxnLst/>
              <a:rect l="l" t="t" r="r" b="b"/>
              <a:pathLst>
                <a:path w="301625" h="23495">
                  <a:moveTo>
                    <a:pt x="277654" y="23495"/>
                  </a:moveTo>
                  <a:lnTo>
                    <a:pt x="23519" y="23495"/>
                  </a:lnTo>
                  <a:lnTo>
                    <a:pt x="0" y="0"/>
                  </a:lnTo>
                  <a:lnTo>
                    <a:pt x="301149" y="0"/>
                  </a:lnTo>
                  <a:lnTo>
                    <a:pt x="277654" y="23495"/>
                  </a:lnTo>
                  <a:close/>
                </a:path>
              </a:pathLst>
            </a:custGeom>
            <a:solidFill>
              <a:srgbClr val="B5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08828" y="6122670"/>
              <a:ext cx="353695" cy="26034"/>
            </a:xfrm>
            <a:custGeom>
              <a:avLst/>
              <a:gdLst/>
              <a:ahLst/>
              <a:cxnLst/>
              <a:rect l="l" t="t" r="r" b="b"/>
              <a:pathLst>
                <a:path w="353694" h="26035">
                  <a:moveTo>
                    <a:pt x="32721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353247" y="0"/>
                  </a:lnTo>
                  <a:lnTo>
                    <a:pt x="327212" y="26035"/>
                  </a:lnTo>
                  <a:close/>
                </a:path>
              </a:pathLst>
            </a:custGeom>
            <a:solidFill>
              <a:srgbClr val="B6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82765" y="6096635"/>
              <a:ext cx="405765" cy="26034"/>
            </a:xfrm>
            <a:custGeom>
              <a:avLst/>
              <a:gdLst/>
              <a:ahLst/>
              <a:cxnLst/>
              <a:rect l="l" t="t" r="r" b="b"/>
              <a:pathLst>
                <a:path w="405765" h="26035">
                  <a:moveTo>
                    <a:pt x="379309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405344" y="0"/>
                  </a:lnTo>
                  <a:lnTo>
                    <a:pt x="379309" y="26035"/>
                  </a:lnTo>
                  <a:close/>
                </a:path>
              </a:pathLst>
            </a:custGeom>
            <a:solidFill>
              <a:srgbClr val="B7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31265" y="6045200"/>
              <a:ext cx="508634" cy="52069"/>
            </a:xfrm>
            <a:custGeom>
              <a:avLst/>
              <a:gdLst/>
              <a:ahLst/>
              <a:cxnLst/>
              <a:rect l="l" t="t" r="r" b="b"/>
              <a:pathLst>
                <a:path w="508634" h="52070">
                  <a:moveTo>
                    <a:pt x="508279" y="0"/>
                  </a:moveTo>
                  <a:lnTo>
                    <a:pt x="0" y="0"/>
                  </a:lnTo>
                  <a:lnTo>
                    <a:pt x="26060" y="26047"/>
                  </a:lnTo>
                  <a:lnTo>
                    <a:pt x="51498" y="51447"/>
                  </a:lnTo>
                  <a:lnTo>
                    <a:pt x="456844" y="51447"/>
                  </a:lnTo>
                  <a:lnTo>
                    <a:pt x="482244" y="26047"/>
                  </a:lnTo>
                  <a:lnTo>
                    <a:pt x="508279" y="0"/>
                  </a:lnTo>
                  <a:close/>
                </a:path>
              </a:pathLst>
            </a:custGeom>
            <a:solidFill>
              <a:srgbClr val="B8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7120" y="6021070"/>
              <a:ext cx="556895" cy="24130"/>
            </a:xfrm>
            <a:custGeom>
              <a:avLst/>
              <a:gdLst/>
              <a:ahLst/>
              <a:cxnLst/>
              <a:rect l="l" t="t" r="r" b="b"/>
              <a:pathLst>
                <a:path w="556894" h="24129">
                  <a:moveTo>
                    <a:pt x="532424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556554" y="0"/>
                  </a:lnTo>
                  <a:lnTo>
                    <a:pt x="532424" y="24130"/>
                  </a:lnTo>
                  <a:close/>
                </a:path>
              </a:pathLst>
            </a:custGeom>
            <a:solidFill>
              <a:srgbClr val="B9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81693" y="5995670"/>
              <a:ext cx="607695" cy="25400"/>
            </a:xfrm>
            <a:custGeom>
              <a:avLst/>
              <a:gdLst/>
              <a:ahLst/>
              <a:cxnLst/>
              <a:rect l="l" t="t" r="r" b="b"/>
              <a:pathLst>
                <a:path w="607694" h="25400">
                  <a:moveTo>
                    <a:pt x="581981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607381" y="0"/>
                  </a:lnTo>
                  <a:lnTo>
                    <a:pt x="581981" y="25400"/>
                  </a:lnTo>
                  <a:close/>
                </a:path>
              </a:pathLst>
            </a:custGeom>
            <a:solidFill>
              <a:srgbClr val="BA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5631" y="5969635"/>
              <a:ext cx="659765" cy="26034"/>
            </a:xfrm>
            <a:custGeom>
              <a:avLst/>
              <a:gdLst/>
              <a:ahLst/>
              <a:cxnLst/>
              <a:rect l="l" t="t" r="r" b="b"/>
              <a:pathLst>
                <a:path w="659765" h="26035">
                  <a:moveTo>
                    <a:pt x="633443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659478" y="0"/>
                  </a:lnTo>
                  <a:lnTo>
                    <a:pt x="633443" y="26035"/>
                  </a:lnTo>
                  <a:close/>
                </a:path>
              </a:pathLst>
            </a:custGeom>
            <a:solidFill>
              <a:srgbClr val="BB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30204" y="5944235"/>
              <a:ext cx="710565" cy="25400"/>
            </a:xfrm>
            <a:custGeom>
              <a:avLst/>
              <a:gdLst/>
              <a:ahLst/>
              <a:cxnLst/>
              <a:rect l="l" t="t" r="r" b="b"/>
              <a:pathLst>
                <a:path w="710565" h="25400">
                  <a:moveTo>
                    <a:pt x="684905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710305" y="0"/>
                  </a:lnTo>
                  <a:lnTo>
                    <a:pt x="684905" y="25400"/>
                  </a:lnTo>
                  <a:close/>
                </a:path>
              </a:pathLst>
            </a:custGeom>
            <a:solidFill>
              <a:srgbClr val="BC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4141" y="5918200"/>
              <a:ext cx="762635" cy="26034"/>
            </a:xfrm>
            <a:custGeom>
              <a:avLst/>
              <a:gdLst/>
              <a:ahLst/>
              <a:cxnLst/>
              <a:rect l="l" t="t" r="r" b="b"/>
              <a:pathLst>
                <a:path w="762635" h="26035">
                  <a:moveTo>
                    <a:pt x="736368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762403" y="0"/>
                  </a:lnTo>
                  <a:lnTo>
                    <a:pt x="736368" y="26035"/>
                  </a:lnTo>
                  <a:close/>
                </a:path>
              </a:pathLst>
            </a:custGeom>
            <a:solidFill>
              <a:srgbClr val="BD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8714" y="5892800"/>
              <a:ext cx="813435" cy="25400"/>
            </a:xfrm>
            <a:custGeom>
              <a:avLst/>
              <a:gdLst/>
              <a:ahLst/>
              <a:cxnLst/>
              <a:rect l="l" t="t" r="r" b="b"/>
              <a:pathLst>
                <a:path w="813435" h="25400">
                  <a:moveTo>
                    <a:pt x="787830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813230" y="0"/>
                  </a:lnTo>
                  <a:lnTo>
                    <a:pt x="787830" y="25400"/>
                  </a:lnTo>
                  <a:close/>
                </a:path>
              </a:pathLst>
            </a:custGeom>
            <a:solidFill>
              <a:srgbClr val="BE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54559" y="5868670"/>
              <a:ext cx="861694" cy="24130"/>
            </a:xfrm>
            <a:custGeom>
              <a:avLst/>
              <a:gdLst/>
              <a:ahLst/>
              <a:cxnLst/>
              <a:rect l="l" t="t" r="r" b="b"/>
              <a:pathLst>
                <a:path w="861694" h="24129">
                  <a:moveTo>
                    <a:pt x="837385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861515" y="0"/>
                  </a:lnTo>
                  <a:lnTo>
                    <a:pt x="837385" y="24130"/>
                  </a:lnTo>
                  <a:close/>
                </a:path>
              </a:pathLst>
            </a:custGeom>
            <a:solidFill>
              <a:srgbClr val="C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28496" y="5842635"/>
              <a:ext cx="913765" cy="26034"/>
            </a:xfrm>
            <a:custGeom>
              <a:avLst/>
              <a:gdLst/>
              <a:ahLst/>
              <a:cxnLst/>
              <a:rect l="l" t="t" r="r" b="b"/>
              <a:pathLst>
                <a:path w="913764" h="26035">
                  <a:moveTo>
                    <a:pt x="887578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913613" y="0"/>
                  </a:lnTo>
                  <a:lnTo>
                    <a:pt x="887578" y="26035"/>
                  </a:lnTo>
                  <a:close/>
                </a:path>
              </a:pathLst>
            </a:custGeom>
            <a:solidFill>
              <a:srgbClr val="C1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3069" y="5817235"/>
              <a:ext cx="964565" cy="25400"/>
            </a:xfrm>
            <a:custGeom>
              <a:avLst/>
              <a:gdLst/>
              <a:ahLst/>
              <a:cxnLst/>
              <a:rect l="l" t="t" r="r" b="b"/>
              <a:pathLst>
                <a:path w="964564" h="25400">
                  <a:moveTo>
                    <a:pt x="939040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964440" y="0"/>
                  </a:lnTo>
                  <a:lnTo>
                    <a:pt x="939040" y="25400"/>
                  </a:lnTo>
                  <a:close/>
                </a:path>
              </a:pathLst>
            </a:custGeom>
            <a:solidFill>
              <a:srgbClr val="C2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7007" y="5791200"/>
              <a:ext cx="1016635" cy="26034"/>
            </a:xfrm>
            <a:custGeom>
              <a:avLst/>
              <a:gdLst/>
              <a:ahLst/>
              <a:cxnLst/>
              <a:rect l="l" t="t" r="r" b="b"/>
              <a:pathLst>
                <a:path w="1016635" h="26035">
                  <a:moveTo>
                    <a:pt x="99050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016537" y="0"/>
                  </a:lnTo>
                  <a:lnTo>
                    <a:pt x="990502" y="26035"/>
                  </a:lnTo>
                  <a:close/>
                </a:path>
              </a:pathLst>
            </a:custGeom>
            <a:solidFill>
              <a:srgbClr val="C3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1580" y="5765800"/>
              <a:ext cx="1067435" cy="25400"/>
            </a:xfrm>
            <a:custGeom>
              <a:avLst/>
              <a:gdLst/>
              <a:ahLst/>
              <a:cxnLst/>
              <a:rect l="l" t="t" r="r" b="b"/>
              <a:pathLst>
                <a:path w="1067435" h="25400">
                  <a:moveTo>
                    <a:pt x="1041964" y="25400"/>
                  </a:moveTo>
                  <a:lnTo>
                    <a:pt x="25426" y="25400"/>
                  </a:lnTo>
                  <a:lnTo>
                    <a:pt x="0" y="0"/>
                  </a:lnTo>
                  <a:lnTo>
                    <a:pt x="1067364" y="0"/>
                  </a:lnTo>
                  <a:lnTo>
                    <a:pt x="1041964" y="25400"/>
                  </a:lnTo>
                  <a:close/>
                </a:path>
              </a:pathLst>
            </a:custGeom>
            <a:solidFill>
              <a:srgbClr val="C4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24" y="5741670"/>
              <a:ext cx="1115695" cy="24130"/>
            </a:xfrm>
            <a:custGeom>
              <a:avLst/>
              <a:gdLst/>
              <a:ahLst/>
              <a:cxnLst/>
              <a:rect l="l" t="t" r="r" b="b"/>
              <a:pathLst>
                <a:path w="1115695" h="24129">
                  <a:moveTo>
                    <a:pt x="1091520" y="24130"/>
                  </a:moveTo>
                  <a:lnTo>
                    <a:pt x="24155" y="24130"/>
                  </a:lnTo>
                  <a:lnTo>
                    <a:pt x="0" y="0"/>
                  </a:lnTo>
                  <a:lnTo>
                    <a:pt x="1115650" y="0"/>
                  </a:lnTo>
                  <a:lnTo>
                    <a:pt x="1091520" y="24130"/>
                  </a:lnTo>
                  <a:close/>
                </a:path>
              </a:pathLst>
            </a:custGeom>
            <a:solidFill>
              <a:srgbClr val="C5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1362" y="5715635"/>
              <a:ext cx="1167765" cy="26034"/>
            </a:xfrm>
            <a:custGeom>
              <a:avLst/>
              <a:gdLst/>
              <a:ahLst/>
              <a:cxnLst/>
              <a:rect l="l" t="t" r="r" b="b"/>
              <a:pathLst>
                <a:path w="1167764" h="26035">
                  <a:moveTo>
                    <a:pt x="1141712" y="26035"/>
                  </a:moveTo>
                  <a:lnTo>
                    <a:pt x="26062" y="26035"/>
                  </a:lnTo>
                  <a:lnTo>
                    <a:pt x="0" y="0"/>
                  </a:lnTo>
                  <a:lnTo>
                    <a:pt x="1167747" y="0"/>
                  </a:lnTo>
                  <a:lnTo>
                    <a:pt x="1141712" y="26035"/>
                  </a:lnTo>
                  <a:close/>
                </a:path>
              </a:pathLst>
            </a:custGeom>
            <a:solidFill>
              <a:srgbClr val="C5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4829" y="5690235"/>
              <a:ext cx="1200785" cy="25400"/>
            </a:xfrm>
            <a:custGeom>
              <a:avLst/>
              <a:gdLst/>
              <a:ahLst/>
              <a:cxnLst/>
              <a:rect l="l" t="t" r="r" b="b"/>
              <a:pathLst>
                <a:path w="1200785" h="25400">
                  <a:moveTo>
                    <a:pt x="1184280" y="25400"/>
                  </a:moveTo>
                  <a:lnTo>
                    <a:pt x="16532" y="25400"/>
                  </a:lnTo>
                  <a:lnTo>
                    <a:pt x="5" y="8890"/>
                  </a:lnTo>
                  <a:lnTo>
                    <a:pt x="0" y="0"/>
                  </a:lnTo>
                  <a:lnTo>
                    <a:pt x="1200784" y="0"/>
                  </a:lnTo>
                  <a:lnTo>
                    <a:pt x="1200789" y="8890"/>
                  </a:lnTo>
                  <a:lnTo>
                    <a:pt x="1184280" y="25400"/>
                  </a:lnTo>
                  <a:close/>
                </a:path>
              </a:pathLst>
            </a:custGeom>
            <a:solidFill>
              <a:srgbClr val="C6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4815" y="56642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4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7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4800" y="5638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4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8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4785" y="5612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4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9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84772" y="558863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4" y="0"/>
                  </a:moveTo>
                  <a:lnTo>
                    <a:pt x="1200798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A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84757" y="55626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4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C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4742" y="5537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4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4" y="0"/>
                  </a:lnTo>
                  <a:close/>
                </a:path>
              </a:pathLst>
            </a:custGeom>
            <a:solidFill>
              <a:srgbClr val="C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4728" y="5511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E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84713" y="5485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CF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4699" y="546163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8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4685" y="54356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1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84644" y="5384177"/>
              <a:ext cx="1201420" cy="51435"/>
            </a:xfrm>
            <a:custGeom>
              <a:avLst/>
              <a:gdLst/>
              <a:ahLst/>
              <a:cxnLst/>
              <a:rect l="l" t="t" r="r" b="b"/>
              <a:pathLst>
                <a:path w="1201420" h="51435">
                  <a:moveTo>
                    <a:pt x="1200823" y="51435"/>
                  </a:moveTo>
                  <a:lnTo>
                    <a:pt x="1200810" y="26035"/>
                  </a:lnTo>
                  <a:lnTo>
                    <a:pt x="1200785" y="0"/>
                  </a:lnTo>
                  <a:lnTo>
                    <a:pt x="0" y="0"/>
                  </a:lnTo>
                  <a:lnTo>
                    <a:pt x="25" y="26035"/>
                  </a:lnTo>
                  <a:lnTo>
                    <a:pt x="38" y="51435"/>
                  </a:lnTo>
                  <a:lnTo>
                    <a:pt x="1200823" y="51435"/>
                  </a:lnTo>
                  <a:close/>
                </a:path>
              </a:pathLst>
            </a:custGeom>
            <a:solidFill>
              <a:srgbClr val="D2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84641" y="5358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3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4627" y="5334635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85" y="0"/>
                  </a:moveTo>
                  <a:lnTo>
                    <a:pt x="1200798" y="24130"/>
                  </a:lnTo>
                  <a:lnTo>
                    <a:pt x="13" y="2413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4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4612" y="530860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5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4598" y="5283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6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4583" y="5257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7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84569" y="5231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1200785" y="0"/>
                  </a:moveTo>
                  <a:lnTo>
                    <a:pt x="1200799" y="25400"/>
                  </a:lnTo>
                  <a:lnTo>
                    <a:pt x="14" y="25400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9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84554" y="520573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1200785" y="0"/>
                  </a:moveTo>
                  <a:lnTo>
                    <a:pt x="1200799" y="26035"/>
                  </a:lnTo>
                  <a:lnTo>
                    <a:pt x="14" y="26035"/>
                  </a:lnTo>
                  <a:lnTo>
                    <a:pt x="0" y="0"/>
                  </a:lnTo>
                  <a:lnTo>
                    <a:pt x="1200785" y="0"/>
                  </a:lnTo>
                  <a:close/>
                </a:path>
              </a:pathLst>
            </a:custGeom>
            <a:solidFill>
              <a:srgbClr val="DA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4540" y="518160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1200798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597829" y="0"/>
                  </a:lnTo>
                  <a:lnTo>
                    <a:pt x="600369" y="2540"/>
                  </a:lnTo>
                  <a:lnTo>
                    <a:pt x="1200786" y="2540"/>
                  </a:lnTo>
                  <a:lnTo>
                    <a:pt x="1200798" y="24130"/>
                  </a:lnTo>
                  <a:close/>
                </a:path>
                <a:path w="1201420" h="24129">
                  <a:moveTo>
                    <a:pt x="1200786" y="2540"/>
                  </a:moveTo>
                  <a:lnTo>
                    <a:pt x="600369" y="2540"/>
                  </a:lnTo>
                  <a:lnTo>
                    <a:pt x="602904" y="0"/>
                  </a:lnTo>
                  <a:lnTo>
                    <a:pt x="1200785" y="0"/>
                  </a:lnTo>
                  <a:lnTo>
                    <a:pt x="1200786" y="2540"/>
                  </a:lnTo>
                  <a:close/>
                </a:path>
              </a:pathLst>
            </a:custGeom>
            <a:solidFill>
              <a:srgbClr val="DB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4526" y="5156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97843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72443" y="0"/>
                  </a:lnTo>
                  <a:lnTo>
                    <a:pt x="597843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02918" y="25400"/>
                  </a:lnTo>
                  <a:lnTo>
                    <a:pt x="628265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C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84511" y="5130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72458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546423" y="0"/>
                  </a:lnTo>
                  <a:lnTo>
                    <a:pt x="572458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628279" y="26035"/>
                  </a:lnTo>
                  <a:lnTo>
                    <a:pt x="654259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DD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4496" y="5104765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546438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521038" y="0"/>
                  </a:lnTo>
                  <a:lnTo>
                    <a:pt x="546438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654274" y="25400"/>
                  </a:lnTo>
                  <a:lnTo>
                    <a:pt x="679620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DE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4481" y="507873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521052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95017" y="0"/>
                  </a:lnTo>
                  <a:lnTo>
                    <a:pt x="521052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679635" y="26035"/>
                  </a:lnTo>
                  <a:lnTo>
                    <a:pt x="705615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DF0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4468" y="5054600"/>
              <a:ext cx="1201420" cy="24130"/>
            </a:xfrm>
            <a:custGeom>
              <a:avLst/>
              <a:gdLst/>
              <a:ahLst/>
              <a:cxnLst/>
              <a:rect l="l" t="t" r="r" b="b"/>
              <a:pathLst>
                <a:path w="1201420" h="24129">
                  <a:moveTo>
                    <a:pt x="495031" y="24130"/>
                  </a:moveTo>
                  <a:lnTo>
                    <a:pt x="13" y="24130"/>
                  </a:lnTo>
                  <a:lnTo>
                    <a:pt x="0" y="0"/>
                  </a:lnTo>
                  <a:lnTo>
                    <a:pt x="470901" y="0"/>
                  </a:lnTo>
                  <a:lnTo>
                    <a:pt x="495031" y="24130"/>
                  </a:lnTo>
                  <a:close/>
                </a:path>
                <a:path w="1201420" h="24129">
                  <a:moveTo>
                    <a:pt x="1200798" y="24130"/>
                  </a:moveTo>
                  <a:lnTo>
                    <a:pt x="705629" y="24130"/>
                  </a:lnTo>
                  <a:lnTo>
                    <a:pt x="729708" y="0"/>
                  </a:lnTo>
                  <a:lnTo>
                    <a:pt x="1200785" y="0"/>
                  </a:lnTo>
                  <a:lnTo>
                    <a:pt x="1200798" y="24130"/>
                  </a:lnTo>
                  <a:close/>
                </a:path>
              </a:pathLst>
            </a:custGeom>
            <a:solidFill>
              <a:srgbClr val="DF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4453" y="502920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470916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445516" y="0"/>
                  </a:lnTo>
                  <a:lnTo>
                    <a:pt x="470916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729722" y="25400"/>
                  </a:lnTo>
                  <a:lnTo>
                    <a:pt x="75506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00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438" y="5003165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4553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419495" y="0"/>
                  </a:lnTo>
                  <a:lnTo>
                    <a:pt x="445530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755084" y="26035"/>
                  </a:lnTo>
                  <a:lnTo>
                    <a:pt x="781064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E1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4424" y="4977130"/>
              <a:ext cx="1201420" cy="26034"/>
            </a:xfrm>
            <a:custGeom>
              <a:avLst/>
              <a:gdLst/>
              <a:ahLst/>
              <a:cxnLst/>
              <a:rect l="l" t="t" r="r" b="b"/>
              <a:pathLst>
                <a:path w="1201420" h="26035">
                  <a:moveTo>
                    <a:pt x="419510" y="26035"/>
                  </a:moveTo>
                  <a:lnTo>
                    <a:pt x="14" y="26035"/>
                  </a:lnTo>
                  <a:lnTo>
                    <a:pt x="0" y="0"/>
                  </a:lnTo>
                  <a:lnTo>
                    <a:pt x="393475" y="0"/>
                  </a:lnTo>
                  <a:lnTo>
                    <a:pt x="419510" y="26035"/>
                  </a:lnTo>
                  <a:close/>
                </a:path>
                <a:path w="1201420" h="26035">
                  <a:moveTo>
                    <a:pt x="1200799" y="26035"/>
                  </a:moveTo>
                  <a:lnTo>
                    <a:pt x="781078" y="26035"/>
                  </a:lnTo>
                  <a:lnTo>
                    <a:pt x="807058" y="0"/>
                  </a:lnTo>
                  <a:lnTo>
                    <a:pt x="1200785" y="0"/>
                  </a:lnTo>
                  <a:lnTo>
                    <a:pt x="1200799" y="26035"/>
                  </a:lnTo>
                  <a:close/>
                </a:path>
              </a:pathLst>
            </a:custGeom>
            <a:solidFill>
              <a:srgbClr val="E20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84409" y="4951730"/>
              <a:ext cx="1201420" cy="25400"/>
            </a:xfrm>
            <a:custGeom>
              <a:avLst/>
              <a:gdLst/>
              <a:ahLst/>
              <a:cxnLst/>
              <a:rect l="l" t="t" r="r" b="b"/>
              <a:pathLst>
                <a:path w="1201420" h="25400">
                  <a:moveTo>
                    <a:pt x="393490" y="25400"/>
                  </a:moveTo>
                  <a:lnTo>
                    <a:pt x="14" y="25400"/>
                  </a:lnTo>
                  <a:lnTo>
                    <a:pt x="0" y="0"/>
                  </a:lnTo>
                  <a:lnTo>
                    <a:pt x="368090" y="0"/>
                  </a:lnTo>
                  <a:lnTo>
                    <a:pt x="393490" y="25400"/>
                  </a:lnTo>
                  <a:close/>
                </a:path>
                <a:path w="1201420" h="25400">
                  <a:moveTo>
                    <a:pt x="1200799" y="25400"/>
                  </a:moveTo>
                  <a:lnTo>
                    <a:pt x="807073" y="25400"/>
                  </a:lnTo>
                  <a:lnTo>
                    <a:pt x="832419" y="0"/>
                  </a:lnTo>
                  <a:lnTo>
                    <a:pt x="1200785" y="0"/>
                  </a:lnTo>
                  <a:lnTo>
                    <a:pt x="1200799" y="25400"/>
                  </a:lnTo>
                  <a:close/>
                </a:path>
              </a:pathLst>
            </a:custGeom>
            <a:solidFill>
              <a:srgbClr val="E3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4288" y="4754257"/>
              <a:ext cx="1201420" cy="197485"/>
            </a:xfrm>
            <a:custGeom>
              <a:avLst/>
              <a:gdLst/>
              <a:ahLst/>
              <a:cxnLst/>
              <a:rect l="l" t="t" r="r" b="b"/>
              <a:pathLst>
                <a:path w="1201420" h="197485">
                  <a:moveTo>
                    <a:pt x="368198" y="197485"/>
                  </a:moveTo>
                  <a:lnTo>
                    <a:pt x="342163" y="171450"/>
                  </a:lnTo>
                  <a:lnTo>
                    <a:pt x="170713" y="0"/>
                  </a:lnTo>
                  <a:lnTo>
                    <a:pt x="0" y="0"/>
                  </a:lnTo>
                  <a:lnTo>
                    <a:pt x="101" y="171450"/>
                  </a:lnTo>
                  <a:lnTo>
                    <a:pt x="114" y="197485"/>
                  </a:lnTo>
                  <a:lnTo>
                    <a:pt x="368198" y="197485"/>
                  </a:lnTo>
                  <a:close/>
                </a:path>
                <a:path w="1201420" h="197485">
                  <a:moveTo>
                    <a:pt x="1200899" y="197485"/>
                  </a:moveTo>
                  <a:lnTo>
                    <a:pt x="1200886" y="171450"/>
                  </a:lnTo>
                  <a:lnTo>
                    <a:pt x="1200785" y="0"/>
                  </a:lnTo>
                  <a:lnTo>
                    <a:pt x="1029601" y="0"/>
                  </a:lnTo>
                  <a:lnTo>
                    <a:pt x="858520" y="171450"/>
                  </a:lnTo>
                  <a:lnTo>
                    <a:pt x="832535" y="197485"/>
                  </a:lnTo>
                  <a:lnTo>
                    <a:pt x="1200899" y="197485"/>
                  </a:lnTo>
                  <a:close/>
                </a:path>
              </a:pathLst>
            </a:custGeom>
            <a:solidFill>
              <a:srgbClr val="E6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4200" y="4582795"/>
              <a:ext cx="1201420" cy="171450"/>
            </a:xfrm>
            <a:custGeom>
              <a:avLst/>
              <a:gdLst/>
              <a:ahLst/>
              <a:cxnLst/>
              <a:rect l="l" t="t" r="r" b="b"/>
              <a:pathLst>
                <a:path w="1201420" h="171450">
                  <a:moveTo>
                    <a:pt x="170814" y="171449"/>
                  </a:moveTo>
                  <a:lnTo>
                    <a:pt x="97" y="171449"/>
                  </a:lnTo>
                  <a:lnTo>
                    <a:pt x="0" y="634"/>
                  </a:lnTo>
                  <a:lnTo>
                    <a:pt x="170814" y="171449"/>
                  </a:lnTo>
                  <a:close/>
                </a:path>
                <a:path w="1201420" h="171450">
                  <a:moveTo>
                    <a:pt x="1200882" y="171449"/>
                  </a:moveTo>
                  <a:lnTo>
                    <a:pt x="1029697" y="171449"/>
                  </a:lnTo>
                  <a:lnTo>
                    <a:pt x="1200784" y="0"/>
                  </a:lnTo>
                  <a:lnTo>
                    <a:pt x="1200882" y="171449"/>
                  </a:lnTo>
                  <a:close/>
                </a:path>
              </a:pathLst>
            </a:custGeom>
            <a:solidFill>
              <a:srgbClr val="E7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4200" y="4582795"/>
              <a:ext cx="1201420" cy="1716405"/>
            </a:xfrm>
            <a:custGeom>
              <a:avLst/>
              <a:gdLst/>
              <a:ahLst/>
              <a:cxnLst/>
              <a:rect l="l" t="t" r="r" b="b"/>
              <a:pathLst>
                <a:path w="1201420" h="1716404">
                  <a:moveTo>
                    <a:pt x="1200785" y="0"/>
                  </a:moveTo>
                  <a:lnTo>
                    <a:pt x="1201420" y="1116330"/>
                  </a:lnTo>
                  <a:lnTo>
                    <a:pt x="601345" y="1716405"/>
                  </a:lnTo>
                  <a:lnTo>
                    <a:pt x="635" y="1116330"/>
                  </a:lnTo>
                  <a:lnTo>
                    <a:pt x="0" y="635"/>
                  </a:lnTo>
                  <a:lnTo>
                    <a:pt x="600710" y="601345"/>
                  </a:lnTo>
                  <a:lnTo>
                    <a:pt x="1200785" y="0"/>
                  </a:lnTo>
                </a:path>
              </a:pathLst>
            </a:custGeom>
            <a:ln w="9525">
              <a:solidFill>
                <a:srgbClr val="D91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815975" y="5262245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Tenant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784350" y="4582795"/>
            <a:ext cx="3001010" cy="1116330"/>
          </a:xfrm>
          <a:custGeom>
            <a:avLst/>
            <a:gdLst/>
            <a:ahLst/>
            <a:cxnLst/>
            <a:rect l="l" t="t" r="r" b="b"/>
            <a:pathLst>
              <a:path w="3001010" h="1116329">
                <a:moveTo>
                  <a:pt x="3000375" y="186690"/>
                </a:moveTo>
                <a:lnTo>
                  <a:pt x="3000375" y="929640"/>
                </a:lnTo>
                <a:lnTo>
                  <a:pt x="3001010" y="929640"/>
                </a:lnTo>
                <a:lnTo>
                  <a:pt x="3000375" y="932815"/>
                </a:lnTo>
                <a:lnTo>
                  <a:pt x="3000375" y="935990"/>
                </a:lnTo>
                <a:lnTo>
                  <a:pt x="3000375" y="939165"/>
                </a:lnTo>
                <a:lnTo>
                  <a:pt x="3000375" y="942340"/>
                </a:lnTo>
                <a:lnTo>
                  <a:pt x="2999740" y="945515"/>
                </a:lnTo>
                <a:lnTo>
                  <a:pt x="2999740" y="948690"/>
                </a:lnTo>
                <a:lnTo>
                  <a:pt x="2999105" y="951865"/>
                </a:lnTo>
                <a:lnTo>
                  <a:pt x="2999105" y="955040"/>
                </a:lnTo>
                <a:lnTo>
                  <a:pt x="2994660" y="977265"/>
                </a:lnTo>
                <a:lnTo>
                  <a:pt x="2993390" y="980440"/>
                </a:lnTo>
                <a:lnTo>
                  <a:pt x="2992755" y="983615"/>
                </a:lnTo>
                <a:lnTo>
                  <a:pt x="2991485" y="986790"/>
                </a:lnTo>
                <a:lnTo>
                  <a:pt x="2990850" y="989965"/>
                </a:lnTo>
                <a:lnTo>
                  <a:pt x="2989580" y="993140"/>
                </a:lnTo>
                <a:lnTo>
                  <a:pt x="2988310" y="996315"/>
                </a:lnTo>
                <a:lnTo>
                  <a:pt x="2987040" y="998855"/>
                </a:lnTo>
                <a:lnTo>
                  <a:pt x="2985770" y="1002030"/>
                </a:lnTo>
                <a:lnTo>
                  <a:pt x="2984500" y="1005205"/>
                </a:lnTo>
                <a:lnTo>
                  <a:pt x="2983230" y="1007745"/>
                </a:lnTo>
                <a:lnTo>
                  <a:pt x="2981960" y="1010920"/>
                </a:lnTo>
                <a:lnTo>
                  <a:pt x="2980690" y="1014095"/>
                </a:lnTo>
                <a:lnTo>
                  <a:pt x="2978785" y="1016635"/>
                </a:lnTo>
                <a:lnTo>
                  <a:pt x="2977515" y="1019810"/>
                </a:lnTo>
                <a:lnTo>
                  <a:pt x="2975610" y="1022350"/>
                </a:lnTo>
                <a:lnTo>
                  <a:pt x="2974340" y="1024890"/>
                </a:lnTo>
                <a:lnTo>
                  <a:pt x="2972435" y="1028065"/>
                </a:lnTo>
                <a:lnTo>
                  <a:pt x="2970530" y="1030605"/>
                </a:lnTo>
                <a:lnTo>
                  <a:pt x="2968625" y="1033145"/>
                </a:lnTo>
                <a:lnTo>
                  <a:pt x="2967355" y="1036320"/>
                </a:lnTo>
                <a:lnTo>
                  <a:pt x="2965450" y="1038860"/>
                </a:lnTo>
                <a:lnTo>
                  <a:pt x="2963545" y="1041400"/>
                </a:lnTo>
                <a:lnTo>
                  <a:pt x="2961005" y="1043940"/>
                </a:lnTo>
                <a:lnTo>
                  <a:pt x="2959100" y="1046480"/>
                </a:lnTo>
                <a:lnTo>
                  <a:pt x="2957195" y="1049020"/>
                </a:lnTo>
                <a:lnTo>
                  <a:pt x="2955290" y="1051560"/>
                </a:lnTo>
                <a:lnTo>
                  <a:pt x="2952750" y="1054100"/>
                </a:lnTo>
                <a:lnTo>
                  <a:pt x="2950845" y="1056005"/>
                </a:lnTo>
                <a:lnTo>
                  <a:pt x="2948305" y="1058545"/>
                </a:lnTo>
                <a:lnTo>
                  <a:pt x="2946400" y="1061085"/>
                </a:lnTo>
                <a:lnTo>
                  <a:pt x="2943860" y="1062990"/>
                </a:lnTo>
                <a:lnTo>
                  <a:pt x="2941320" y="1065530"/>
                </a:lnTo>
                <a:lnTo>
                  <a:pt x="2939415" y="1067435"/>
                </a:lnTo>
                <a:lnTo>
                  <a:pt x="2936875" y="1069975"/>
                </a:lnTo>
                <a:lnTo>
                  <a:pt x="2934335" y="1071880"/>
                </a:lnTo>
                <a:lnTo>
                  <a:pt x="2931795" y="1073785"/>
                </a:lnTo>
                <a:lnTo>
                  <a:pt x="2929255" y="1075690"/>
                </a:lnTo>
                <a:lnTo>
                  <a:pt x="2926715" y="1078230"/>
                </a:lnTo>
                <a:lnTo>
                  <a:pt x="2924175" y="1080135"/>
                </a:lnTo>
                <a:lnTo>
                  <a:pt x="2921635" y="1082040"/>
                </a:lnTo>
                <a:lnTo>
                  <a:pt x="2918460" y="1083310"/>
                </a:lnTo>
                <a:lnTo>
                  <a:pt x="2915920" y="1085215"/>
                </a:lnTo>
                <a:lnTo>
                  <a:pt x="2913380" y="1087120"/>
                </a:lnTo>
                <a:lnTo>
                  <a:pt x="2910205" y="1089025"/>
                </a:lnTo>
                <a:lnTo>
                  <a:pt x="2907665" y="1090295"/>
                </a:lnTo>
                <a:lnTo>
                  <a:pt x="2905125" y="1092200"/>
                </a:lnTo>
                <a:lnTo>
                  <a:pt x="2901950" y="1093470"/>
                </a:lnTo>
                <a:lnTo>
                  <a:pt x="2899410" y="1095375"/>
                </a:lnTo>
                <a:lnTo>
                  <a:pt x="2896235" y="1096645"/>
                </a:lnTo>
                <a:lnTo>
                  <a:pt x="2893060" y="1097915"/>
                </a:lnTo>
                <a:lnTo>
                  <a:pt x="2890520" y="1099185"/>
                </a:lnTo>
                <a:lnTo>
                  <a:pt x="2887345" y="1100455"/>
                </a:lnTo>
                <a:lnTo>
                  <a:pt x="2884170" y="1101725"/>
                </a:lnTo>
                <a:lnTo>
                  <a:pt x="2881630" y="1102995"/>
                </a:lnTo>
                <a:lnTo>
                  <a:pt x="2878455" y="1104265"/>
                </a:lnTo>
                <a:lnTo>
                  <a:pt x="2875280" y="1105535"/>
                </a:lnTo>
                <a:lnTo>
                  <a:pt x="2872105" y="1106170"/>
                </a:lnTo>
                <a:lnTo>
                  <a:pt x="2868930" y="1107440"/>
                </a:lnTo>
                <a:lnTo>
                  <a:pt x="2865755" y="1108075"/>
                </a:lnTo>
                <a:lnTo>
                  <a:pt x="2862580" y="1109345"/>
                </a:lnTo>
                <a:lnTo>
                  <a:pt x="2859405" y="1109980"/>
                </a:lnTo>
                <a:lnTo>
                  <a:pt x="2856230" y="1110615"/>
                </a:lnTo>
                <a:lnTo>
                  <a:pt x="2840355" y="1113790"/>
                </a:lnTo>
                <a:lnTo>
                  <a:pt x="2837180" y="1113790"/>
                </a:lnTo>
                <a:lnTo>
                  <a:pt x="2834005" y="1114425"/>
                </a:lnTo>
                <a:lnTo>
                  <a:pt x="2830830" y="1114425"/>
                </a:lnTo>
                <a:lnTo>
                  <a:pt x="2827655" y="1115060"/>
                </a:lnTo>
                <a:lnTo>
                  <a:pt x="2824480" y="1115060"/>
                </a:lnTo>
                <a:lnTo>
                  <a:pt x="2821305" y="1115060"/>
                </a:lnTo>
                <a:lnTo>
                  <a:pt x="2818130" y="1115060"/>
                </a:lnTo>
                <a:lnTo>
                  <a:pt x="2814955" y="1115695"/>
                </a:lnTo>
                <a:lnTo>
                  <a:pt x="635" y="1116330"/>
                </a:lnTo>
                <a:lnTo>
                  <a:pt x="0" y="1270"/>
                </a:lnTo>
                <a:lnTo>
                  <a:pt x="2813685" y="635"/>
                </a:lnTo>
                <a:lnTo>
                  <a:pt x="2813685" y="0"/>
                </a:lnTo>
                <a:lnTo>
                  <a:pt x="2816860" y="635"/>
                </a:lnTo>
                <a:lnTo>
                  <a:pt x="2820035" y="635"/>
                </a:lnTo>
                <a:lnTo>
                  <a:pt x="2823210" y="635"/>
                </a:lnTo>
                <a:lnTo>
                  <a:pt x="2826385" y="635"/>
                </a:lnTo>
                <a:lnTo>
                  <a:pt x="2829560" y="1270"/>
                </a:lnTo>
                <a:lnTo>
                  <a:pt x="2832735" y="1270"/>
                </a:lnTo>
                <a:lnTo>
                  <a:pt x="2835910" y="1905"/>
                </a:lnTo>
                <a:lnTo>
                  <a:pt x="2839085" y="1905"/>
                </a:lnTo>
                <a:lnTo>
                  <a:pt x="2842260" y="2540"/>
                </a:lnTo>
                <a:lnTo>
                  <a:pt x="2861310" y="6350"/>
                </a:lnTo>
                <a:lnTo>
                  <a:pt x="2864485" y="7620"/>
                </a:lnTo>
                <a:lnTo>
                  <a:pt x="2867660" y="8255"/>
                </a:lnTo>
                <a:lnTo>
                  <a:pt x="2870835" y="9525"/>
                </a:lnTo>
                <a:lnTo>
                  <a:pt x="2874010" y="10160"/>
                </a:lnTo>
                <a:lnTo>
                  <a:pt x="2877185" y="11430"/>
                </a:lnTo>
                <a:lnTo>
                  <a:pt x="2880360" y="12700"/>
                </a:lnTo>
                <a:lnTo>
                  <a:pt x="2882900" y="13970"/>
                </a:lnTo>
                <a:lnTo>
                  <a:pt x="2886075" y="15240"/>
                </a:lnTo>
                <a:lnTo>
                  <a:pt x="2889250" y="16510"/>
                </a:lnTo>
                <a:lnTo>
                  <a:pt x="2891790" y="17780"/>
                </a:lnTo>
                <a:lnTo>
                  <a:pt x="2894965" y="19050"/>
                </a:lnTo>
                <a:lnTo>
                  <a:pt x="2898140" y="20320"/>
                </a:lnTo>
                <a:lnTo>
                  <a:pt x="2900680" y="22225"/>
                </a:lnTo>
                <a:lnTo>
                  <a:pt x="2903855" y="23495"/>
                </a:lnTo>
                <a:lnTo>
                  <a:pt x="2906395" y="25400"/>
                </a:lnTo>
                <a:lnTo>
                  <a:pt x="2908935" y="26670"/>
                </a:lnTo>
                <a:lnTo>
                  <a:pt x="2912110" y="28575"/>
                </a:lnTo>
                <a:lnTo>
                  <a:pt x="2914650" y="30480"/>
                </a:lnTo>
                <a:lnTo>
                  <a:pt x="2917190" y="32385"/>
                </a:lnTo>
                <a:lnTo>
                  <a:pt x="2920365" y="33655"/>
                </a:lnTo>
                <a:lnTo>
                  <a:pt x="2922905" y="35560"/>
                </a:lnTo>
                <a:lnTo>
                  <a:pt x="2925445" y="37465"/>
                </a:lnTo>
                <a:lnTo>
                  <a:pt x="2927985" y="40005"/>
                </a:lnTo>
                <a:lnTo>
                  <a:pt x="2930525" y="41910"/>
                </a:lnTo>
                <a:lnTo>
                  <a:pt x="2933065" y="43815"/>
                </a:lnTo>
                <a:lnTo>
                  <a:pt x="2935605" y="45720"/>
                </a:lnTo>
                <a:lnTo>
                  <a:pt x="2938145" y="48260"/>
                </a:lnTo>
                <a:lnTo>
                  <a:pt x="2940050" y="50165"/>
                </a:lnTo>
                <a:lnTo>
                  <a:pt x="2942590" y="52705"/>
                </a:lnTo>
                <a:lnTo>
                  <a:pt x="2945130" y="54610"/>
                </a:lnTo>
                <a:lnTo>
                  <a:pt x="2947035" y="57150"/>
                </a:lnTo>
                <a:lnTo>
                  <a:pt x="2949575" y="59690"/>
                </a:lnTo>
                <a:lnTo>
                  <a:pt x="2951480" y="61595"/>
                </a:lnTo>
                <a:lnTo>
                  <a:pt x="2954020" y="64135"/>
                </a:lnTo>
                <a:lnTo>
                  <a:pt x="2955925" y="66675"/>
                </a:lnTo>
                <a:lnTo>
                  <a:pt x="2957830" y="69215"/>
                </a:lnTo>
                <a:lnTo>
                  <a:pt x="2959735" y="71755"/>
                </a:lnTo>
                <a:lnTo>
                  <a:pt x="2962275" y="74295"/>
                </a:lnTo>
                <a:lnTo>
                  <a:pt x="2964180" y="76835"/>
                </a:lnTo>
                <a:lnTo>
                  <a:pt x="2966085" y="79375"/>
                </a:lnTo>
                <a:lnTo>
                  <a:pt x="2967990" y="82550"/>
                </a:lnTo>
                <a:lnTo>
                  <a:pt x="2969895" y="85090"/>
                </a:lnTo>
                <a:lnTo>
                  <a:pt x="2971800" y="87630"/>
                </a:lnTo>
                <a:lnTo>
                  <a:pt x="2973705" y="90805"/>
                </a:lnTo>
                <a:lnTo>
                  <a:pt x="2974975" y="93345"/>
                </a:lnTo>
                <a:lnTo>
                  <a:pt x="2976880" y="95885"/>
                </a:lnTo>
                <a:lnTo>
                  <a:pt x="2978150" y="99060"/>
                </a:lnTo>
                <a:lnTo>
                  <a:pt x="2980055" y="101600"/>
                </a:lnTo>
                <a:lnTo>
                  <a:pt x="2981325" y="104775"/>
                </a:lnTo>
                <a:lnTo>
                  <a:pt x="2982595" y="107950"/>
                </a:lnTo>
                <a:lnTo>
                  <a:pt x="2983865" y="110490"/>
                </a:lnTo>
                <a:lnTo>
                  <a:pt x="2985135" y="113665"/>
                </a:lnTo>
                <a:lnTo>
                  <a:pt x="2986405" y="116840"/>
                </a:lnTo>
                <a:lnTo>
                  <a:pt x="2987675" y="119380"/>
                </a:lnTo>
                <a:lnTo>
                  <a:pt x="2988945" y="122555"/>
                </a:lnTo>
                <a:lnTo>
                  <a:pt x="2990215" y="125730"/>
                </a:lnTo>
                <a:lnTo>
                  <a:pt x="2990850" y="128905"/>
                </a:lnTo>
                <a:lnTo>
                  <a:pt x="2992120" y="132080"/>
                </a:lnTo>
                <a:lnTo>
                  <a:pt x="2992755" y="135255"/>
                </a:lnTo>
                <a:lnTo>
                  <a:pt x="2994025" y="138430"/>
                </a:lnTo>
                <a:lnTo>
                  <a:pt x="2994660" y="141605"/>
                </a:lnTo>
                <a:lnTo>
                  <a:pt x="2995295" y="144780"/>
                </a:lnTo>
                <a:lnTo>
                  <a:pt x="2998470" y="160655"/>
                </a:lnTo>
                <a:lnTo>
                  <a:pt x="2998470" y="163830"/>
                </a:lnTo>
                <a:lnTo>
                  <a:pt x="2999105" y="167005"/>
                </a:lnTo>
                <a:lnTo>
                  <a:pt x="2999105" y="170180"/>
                </a:lnTo>
                <a:lnTo>
                  <a:pt x="2999740" y="173355"/>
                </a:lnTo>
                <a:lnTo>
                  <a:pt x="2999740" y="176530"/>
                </a:lnTo>
                <a:lnTo>
                  <a:pt x="2999740" y="179705"/>
                </a:lnTo>
                <a:lnTo>
                  <a:pt x="2999740" y="182880"/>
                </a:lnTo>
                <a:lnTo>
                  <a:pt x="3000375" y="186055"/>
                </a:lnTo>
                <a:lnTo>
                  <a:pt x="3000375" y="186690"/>
                </a:lnTo>
              </a:path>
            </a:pathLst>
          </a:custGeom>
          <a:ln w="9525">
            <a:solidFill>
              <a:srgbClr val="D91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943138" y="4509134"/>
            <a:ext cx="2487930" cy="12579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2880" marR="5080" indent="-170815">
              <a:lnSpc>
                <a:spcPts val="1839"/>
              </a:lnSpc>
              <a:spcBef>
                <a:spcPts val="32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Consumes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Harmony </a:t>
            </a:r>
            <a:r>
              <a:rPr sz="1700" dirty="0">
                <a:latin typeface="Arial"/>
                <a:cs typeface="Arial"/>
              </a:rPr>
              <a:t>Email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10" dirty="0">
                <a:latin typeface="Arial"/>
                <a:cs typeface="Arial"/>
              </a:rPr>
              <a:t> Collaboration Service</a:t>
            </a:r>
            <a:endParaRPr sz="1700">
              <a:latin typeface="Arial"/>
              <a:cs typeface="Arial"/>
            </a:endParaRPr>
          </a:p>
          <a:p>
            <a:pPr marL="182880" marR="5715" indent="-170815">
              <a:lnSpc>
                <a:spcPts val="1839"/>
              </a:lnSpc>
              <a:spcBef>
                <a:spcPts val="30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Arial"/>
                <a:cs typeface="Arial"/>
              </a:rPr>
              <a:t>User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Account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Access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Tenant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Dashboard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68" name="object 1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8111" y="2039173"/>
            <a:ext cx="4937651" cy="3626759"/>
          </a:xfrm>
          <a:prstGeom prst="rect">
            <a:avLst/>
          </a:prstGeom>
        </p:spPr>
      </p:pic>
      <p:sp>
        <p:nvSpPr>
          <p:cNvPr id="169" name="object 1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170" name="object 1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5</a:t>
            </a:fld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7" y="6500812"/>
            <a:ext cx="12182475" cy="277495"/>
            <a:chOff x="-1587" y="6500812"/>
            <a:chExt cx="12182475" cy="277495"/>
          </a:xfrm>
        </p:grpSpPr>
        <p:sp>
          <p:nvSpPr>
            <p:cNvPr id="3" name="object 3"/>
            <p:cNvSpPr/>
            <p:nvPr/>
          </p:nvSpPr>
          <p:spPr>
            <a:xfrm>
              <a:off x="0" y="6502400"/>
              <a:ext cx="12179300" cy="3810"/>
            </a:xfrm>
            <a:custGeom>
              <a:avLst/>
              <a:gdLst/>
              <a:ahLst/>
              <a:cxnLst/>
              <a:rect l="l" t="t" r="r" b="b"/>
              <a:pathLst>
                <a:path w="12179300" h="3809">
                  <a:moveTo>
                    <a:pt x="0" y="0"/>
                  </a:moveTo>
                  <a:lnTo>
                    <a:pt x="12179299" y="3807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695" y="6551930"/>
              <a:ext cx="1056640" cy="2260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2305" y="391795"/>
            <a:ext cx="66001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D91472"/>
                </a:solidFill>
                <a:latin typeface="Arial"/>
                <a:cs typeface="Arial"/>
              </a:rPr>
              <a:t>Complete</a:t>
            </a:r>
            <a:r>
              <a:rPr sz="3400" spc="-20" dirty="0">
                <a:solidFill>
                  <a:srgbClr val="D91472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D91472"/>
                </a:solidFill>
                <a:latin typeface="Arial"/>
                <a:cs typeface="Arial"/>
              </a:rPr>
              <a:t>MSP</a:t>
            </a:r>
            <a:r>
              <a:rPr sz="3400" spc="-10" dirty="0">
                <a:solidFill>
                  <a:srgbClr val="D91472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D91472"/>
                </a:solidFill>
                <a:latin typeface="Arial"/>
                <a:cs typeface="Arial"/>
              </a:rPr>
              <a:t>Portal</a:t>
            </a:r>
            <a:r>
              <a:rPr sz="3400" spc="-15" dirty="0">
                <a:solidFill>
                  <a:srgbClr val="D91472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D91472"/>
                </a:solidFill>
                <a:latin typeface="Arial"/>
                <a:cs typeface="Arial"/>
              </a:rPr>
              <a:t>Registration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7218" y="1620899"/>
            <a:ext cx="8418071" cy="45899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375" y="1029970"/>
            <a:ext cx="483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C0A38"/>
                </a:solidFill>
                <a:latin typeface="Arial"/>
                <a:cs typeface="Arial"/>
              </a:rPr>
              <a:t>Bookmark</a:t>
            </a:r>
            <a:r>
              <a:rPr sz="2400" spc="-15" dirty="0">
                <a:solidFill>
                  <a:srgbClr val="6C0A38"/>
                </a:solid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283896"/>
                </a:solidFill>
                <a:uFill>
                  <a:solidFill>
                    <a:srgbClr val="283896"/>
                  </a:solidFill>
                </a:uFill>
                <a:latin typeface="Arial"/>
                <a:cs typeface="Arial"/>
                <a:hlinkClick r:id="rId4"/>
              </a:rPr>
              <a:t>https://portal.avanan.net/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6</a:t>
            </a:fld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MSP</a:t>
            </a:r>
            <a:r>
              <a:rPr spc="-35" dirty="0"/>
              <a:t> </a:t>
            </a:r>
            <a:r>
              <a:rPr dirty="0"/>
              <a:t>Dashboard</a:t>
            </a:r>
            <a:r>
              <a:rPr spc="-20" dirty="0"/>
              <a:t> </a:t>
            </a:r>
            <a:r>
              <a:rPr spc="-10" dirty="0"/>
              <a:t>Navigation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2921635" cy="21564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Tenants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Security</a:t>
            </a:r>
            <a:r>
              <a:rPr sz="2800" spc="-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Events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Documentation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20210" y="1708150"/>
            <a:ext cx="7429500" cy="4156710"/>
            <a:chOff x="4220210" y="1708150"/>
            <a:chExt cx="7429500" cy="4156710"/>
          </a:xfrm>
        </p:grpSpPr>
        <p:sp>
          <p:nvSpPr>
            <p:cNvPr id="5" name="object 5"/>
            <p:cNvSpPr/>
            <p:nvPr/>
          </p:nvSpPr>
          <p:spPr>
            <a:xfrm>
              <a:off x="4264660" y="1752600"/>
              <a:ext cx="7340600" cy="4067810"/>
            </a:xfrm>
            <a:custGeom>
              <a:avLst/>
              <a:gdLst/>
              <a:ahLst/>
              <a:cxnLst/>
              <a:rect l="l" t="t" r="r" b="b"/>
              <a:pathLst>
                <a:path w="7340600" h="4067810">
                  <a:moveTo>
                    <a:pt x="7340600" y="4067810"/>
                  </a:moveTo>
                  <a:lnTo>
                    <a:pt x="0" y="4067810"/>
                  </a:lnTo>
                  <a:lnTo>
                    <a:pt x="0" y="0"/>
                  </a:lnTo>
                  <a:lnTo>
                    <a:pt x="7340600" y="0"/>
                  </a:lnTo>
                  <a:lnTo>
                    <a:pt x="7340600" y="406781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4660" y="1752600"/>
              <a:ext cx="7340600" cy="4067810"/>
            </a:xfrm>
            <a:custGeom>
              <a:avLst/>
              <a:gdLst/>
              <a:ahLst/>
              <a:cxnLst/>
              <a:rect l="l" t="t" r="r" b="b"/>
              <a:pathLst>
                <a:path w="7340600" h="4067810">
                  <a:moveTo>
                    <a:pt x="0" y="0"/>
                  </a:moveTo>
                  <a:lnTo>
                    <a:pt x="7340600" y="0"/>
                  </a:lnTo>
                  <a:lnTo>
                    <a:pt x="7340600" y="4067810"/>
                  </a:lnTo>
                  <a:lnTo>
                    <a:pt x="0" y="4067810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4660" y="1752599"/>
              <a:ext cx="7339330" cy="40690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7</a:t>
            </a:fld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</a:t>
            </a:r>
            <a:r>
              <a:rPr spc="-10" dirty="0"/>
              <a:t> Tenants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940" y="1409700"/>
            <a:ext cx="9162415" cy="21564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Manage</a:t>
            </a:r>
            <a:r>
              <a:rPr sz="2800" spc="-4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paying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customers,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POC’s,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renewals,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issues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Add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or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Delete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Tenants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(clients)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platform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Upload</a:t>
            </a:r>
            <a:r>
              <a:rPr sz="2800" spc="-3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custom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logo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displayed</a:t>
            </a:r>
            <a:r>
              <a:rPr sz="2800" spc="-2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the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MSP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portal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Choose</a:t>
            </a:r>
            <a:r>
              <a:rPr sz="2800" spc="-3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license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types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and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Add-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on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C4C4E"/>
                </a:solidFill>
                <a:latin typeface="Arial"/>
                <a:cs typeface="Arial"/>
              </a:rPr>
              <a:t>services</a:t>
            </a:r>
            <a:r>
              <a:rPr sz="2800" spc="-15" dirty="0">
                <a:solidFill>
                  <a:srgbClr val="4C4C4E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C4C4E"/>
                </a:solidFill>
                <a:latin typeface="Arial"/>
                <a:cs typeface="Arial"/>
              </a:rPr>
              <a:t>(IRaaS)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915" y="3702050"/>
            <a:ext cx="10786745" cy="25996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8</a:t>
            </a:fld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A1471"/>
                </a:solidFill>
              </a:rPr>
              <a:t>Security </a:t>
            </a:r>
            <a:r>
              <a:rPr spc="-10" dirty="0">
                <a:solidFill>
                  <a:srgbClr val="DA1471"/>
                </a:solidFill>
              </a:rPr>
              <a:t>Events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40" y="1409700"/>
            <a:ext cx="8645525" cy="21463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935"/>
              </a:spcBef>
              <a:buClr>
                <a:srgbClr val="920052"/>
              </a:buClr>
              <a:buSzPct val="83928"/>
              <a:buChar char="•"/>
              <a:tabLst>
                <a:tab pos="227965" algn="l"/>
              </a:tabLst>
            </a:pP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Multi-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visibility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into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latest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events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2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threats</a:t>
            </a:r>
            <a:endParaRPr sz="28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27965" algn="l"/>
              </a:tabLst>
            </a:pP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Search</a:t>
            </a:r>
            <a:r>
              <a:rPr sz="2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2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tenant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name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2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event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severity</a:t>
            </a:r>
            <a:endParaRPr sz="280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835"/>
              </a:spcBef>
              <a:buClr>
                <a:srgbClr val="920052"/>
              </a:buClr>
              <a:buSzPct val="83928"/>
              <a:buChar char="•"/>
              <a:tabLst>
                <a:tab pos="227965" algn="l"/>
              </a:tabLst>
            </a:pP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Click-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through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to Tenant Events view and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D4D4F"/>
                </a:solidFill>
                <a:latin typeface="Arial"/>
                <a:cs typeface="Arial"/>
              </a:rPr>
              <a:t>take</a:t>
            </a:r>
            <a:r>
              <a:rPr sz="2800" spc="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D4D4F"/>
                </a:solidFill>
                <a:latin typeface="Arial"/>
                <a:cs typeface="Arial"/>
              </a:rPr>
              <a:t>actions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r>
              <a:rPr sz="2350" spc="10" dirty="0">
                <a:solidFill>
                  <a:srgbClr val="920052"/>
                </a:solidFill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84" y="3311525"/>
            <a:ext cx="11338560" cy="29895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/>
              <a:t>[Internal</a:t>
            </a:r>
            <a:r>
              <a:rPr spc="-10" dirty="0"/>
              <a:t> </a:t>
            </a:r>
            <a:r>
              <a:rPr dirty="0"/>
              <a:t>Use]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Check</a:t>
            </a:r>
            <a:r>
              <a:rPr spc="-5" dirty="0"/>
              <a:t> </a:t>
            </a:r>
            <a:r>
              <a:rPr dirty="0"/>
              <a:t>Point</a:t>
            </a:r>
            <a:r>
              <a:rPr spc="-10" dirty="0"/>
              <a:t> employees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350" baseline="3086" dirty="0"/>
              <a:t>©2022</a:t>
            </a:r>
            <a:r>
              <a:rPr sz="1350" spc="-30" baseline="3086" dirty="0"/>
              <a:t> </a:t>
            </a:r>
            <a:r>
              <a:rPr sz="1350" baseline="3086" dirty="0"/>
              <a:t>Check</a:t>
            </a:r>
            <a:r>
              <a:rPr sz="1350" spc="-15" baseline="3086" dirty="0"/>
              <a:t> </a:t>
            </a:r>
            <a:r>
              <a:rPr sz="1350" baseline="3086" dirty="0"/>
              <a:t>Point</a:t>
            </a:r>
            <a:r>
              <a:rPr sz="1350" spc="-30" baseline="3086" dirty="0"/>
              <a:t> </a:t>
            </a:r>
            <a:r>
              <a:rPr sz="1350" baseline="3086" dirty="0"/>
              <a:t>Software</a:t>
            </a:r>
            <a:r>
              <a:rPr sz="1350" spc="-15" baseline="3086" dirty="0"/>
              <a:t> </a:t>
            </a:r>
            <a:r>
              <a:rPr sz="1350" baseline="3086" dirty="0"/>
              <a:t>Technologies</a:t>
            </a:r>
            <a:r>
              <a:rPr sz="1350" spc="-7" baseline="3086" dirty="0"/>
              <a:t> </a:t>
            </a:r>
            <a:r>
              <a:rPr sz="1350" baseline="3086" dirty="0"/>
              <a:t>Ltd.</a:t>
            </a:r>
            <a:r>
              <a:rPr sz="1350" spc="247" baseline="3086" dirty="0"/>
              <a:t>  </a:t>
            </a:r>
            <a:fld id="{81D60167-4931-47E6-BA6A-407CBD079E47}" type="slidenum">
              <a:rPr sz="1000" spc="-25" dirty="0">
                <a:solidFill>
                  <a:srgbClr val="4C4C4E"/>
                </a:solidFill>
              </a:rPr>
              <a:t>9</a:t>
            </a:fld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2536</Words>
  <Application>Microsoft Office PowerPoint</Application>
  <PresentationFormat>Custom</PresentationFormat>
  <Paragraphs>328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Office Theme</vt:lpstr>
      <vt:lpstr>HARMONY EMAIL &amp; COLLABORATION</vt:lpstr>
      <vt:lpstr>PowerPoint Presentation</vt:lpstr>
      <vt:lpstr>HEC Quick Start Guide</vt:lpstr>
      <vt:lpstr>HARMONY EMAIL &amp; COLLABORATION</vt:lpstr>
      <vt:lpstr>Platform Hierarchy</vt:lpstr>
      <vt:lpstr>PowerPoint Presentation</vt:lpstr>
      <vt:lpstr>MSP Dashboard Navigation</vt:lpstr>
      <vt:lpstr>Manage Tenants</vt:lpstr>
      <vt:lpstr>Security Events</vt:lpstr>
      <vt:lpstr>Settings</vt:lpstr>
      <vt:lpstr>Authentication Settings</vt:lpstr>
      <vt:lpstr>User Management</vt:lpstr>
      <vt:lpstr>Customize Branding</vt:lpstr>
      <vt:lpstr>Documentation</vt:lpstr>
      <vt:lpstr>HARMONY EMAIL &amp; COLLABORATION</vt:lpstr>
      <vt:lpstr>General Onboarding</vt:lpstr>
      <vt:lpstr>Create New Tenant</vt:lpstr>
      <vt:lpstr>SaaS Application Integration</vt:lpstr>
      <vt:lpstr>Fast and Seamless Onboarding 7 Clicks 30 Seconds</vt:lpstr>
      <vt:lpstr>Post-Onboarding Learning Mode</vt:lpstr>
      <vt:lpstr>Post Onboarding Best Practices</vt:lpstr>
      <vt:lpstr>Moving to Inline Protection</vt:lpstr>
      <vt:lpstr>Moving to Inline Protection</vt:lpstr>
      <vt:lpstr>Defining User Experience</vt:lpstr>
      <vt:lpstr>Important information</vt:lpstr>
      <vt:lpstr>HARMONY EMAIL &amp; COLLABORATION</vt:lpstr>
      <vt:lpstr>General Proof of Concept</vt:lpstr>
      <vt:lpstr>14 Day Trial Process</vt:lpstr>
      <vt:lpstr>Day 1 Checklist</vt:lpstr>
      <vt:lpstr>Day 3 Checklist</vt:lpstr>
      <vt:lpstr>Day 7 Checklist</vt:lpstr>
      <vt:lpstr>Day 14 Checklist</vt:lpstr>
      <vt:lpstr>Security Checkup Report</vt:lpstr>
      <vt:lpstr>HARMONY EMAIL &amp; COLLABORATION</vt:lpstr>
      <vt:lpstr>MSP License Options</vt:lpstr>
      <vt:lpstr>MSP License Add-Ons</vt:lpstr>
      <vt:lpstr>Email Security License Tiers</vt:lpstr>
      <vt:lpstr>Convert License</vt:lpstr>
      <vt:lpstr>Important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HARMONY EMAIL &amp; COLLABORATION</dc:title>
  <dc:creator>Jacob Erling</dc:creator>
  <cp:lastModifiedBy>Jacob Erling</cp:lastModifiedBy>
  <cp:revision>1</cp:revision>
  <dcterms:created xsi:type="dcterms:W3CDTF">2023-02-13T18:43:52Z</dcterms:created>
  <dcterms:modified xsi:type="dcterms:W3CDTF">2023-02-13T18:45:29Z</dcterms:modified>
</cp:coreProperties>
</file>